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BEFD4A-05B6-4F18-B8E4-409AEE237862}" v="2" dt="2025-01-01T22:08:08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6" autoAdjust="0"/>
    <p:restoredTop sz="94660"/>
  </p:normalViewPr>
  <p:slideViewPr>
    <p:cSldViewPr snapToGrid="0">
      <p:cViewPr varScale="1">
        <p:scale>
          <a:sx n="79" d="100"/>
          <a:sy n="79" d="100"/>
        </p:scale>
        <p:origin x="70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4498F9-EDE4-46E1-AC9F-05664411ED6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33CA0D5-010B-4650-A05E-4B8E1FE07907}">
      <dgm:prSet/>
      <dgm:spPr/>
      <dgm:t>
        <a:bodyPr/>
        <a:lstStyle/>
        <a:p>
          <a:r>
            <a:rPr lang="da-DK"/>
            <a:t>Materielkontoret</a:t>
          </a:r>
          <a:endParaRPr lang="en-US"/>
        </a:p>
      </dgm:t>
    </dgm:pt>
    <dgm:pt modelId="{5A91ECF6-FE07-4067-BFF8-AA476EF0E1DB}" type="parTrans" cxnId="{67E31D30-F3D9-4D1B-AF2C-1DB64CDEC002}">
      <dgm:prSet/>
      <dgm:spPr/>
      <dgm:t>
        <a:bodyPr/>
        <a:lstStyle/>
        <a:p>
          <a:endParaRPr lang="en-US"/>
        </a:p>
      </dgm:t>
    </dgm:pt>
    <dgm:pt modelId="{B7AFFB78-F3B1-4854-B5DF-A92A949A848F}" type="sibTrans" cxnId="{67E31D30-F3D9-4D1B-AF2C-1DB64CDEC002}">
      <dgm:prSet/>
      <dgm:spPr/>
      <dgm:t>
        <a:bodyPr/>
        <a:lstStyle/>
        <a:p>
          <a:endParaRPr lang="en-US"/>
        </a:p>
      </dgm:t>
    </dgm:pt>
    <dgm:pt modelId="{820D93C1-647C-4A4C-BB3E-646CD86E6176}">
      <dgm:prSet/>
      <dgm:spPr/>
      <dgm:t>
        <a:bodyPr/>
        <a:lstStyle/>
        <a:p>
          <a:r>
            <a:rPr lang="da-DK"/>
            <a:t>Frimærkekontrollen</a:t>
          </a:r>
          <a:endParaRPr lang="en-US"/>
        </a:p>
      </dgm:t>
    </dgm:pt>
    <dgm:pt modelId="{0709D5BE-C2AD-4D89-A74C-C62262254531}" type="parTrans" cxnId="{8F08708D-3099-4B36-86D3-A7CFA8DE6E0E}">
      <dgm:prSet/>
      <dgm:spPr/>
      <dgm:t>
        <a:bodyPr/>
        <a:lstStyle/>
        <a:p>
          <a:endParaRPr lang="en-US"/>
        </a:p>
      </dgm:t>
    </dgm:pt>
    <dgm:pt modelId="{67CD8955-95EB-4992-B4BE-C0E352C807E4}" type="sibTrans" cxnId="{8F08708D-3099-4B36-86D3-A7CFA8DE6E0E}">
      <dgm:prSet/>
      <dgm:spPr/>
      <dgm:t>
        <a:bodyPr/>
        <a:lstStyle/>
        <a:p>
          <a:endParaRPr lang="en-US"/>
        </a:p>
      </dgm:t>
    </dgm:pt>
    <dgm:pt modelId="{3D24F03C-3975-4E21-AA21-8E49BB4FE8AE}">
      <dgm:prSet/>
      <dgm:spPr/>
      <dgm:t>
        <a:bodyPr/>
        <a:lstStyle/>
        <a:p>
          <a:r>
            <a:rPr lang="da-DK"/>
            <a:t>Papirfabrikkerne</a:t>
          </a:r>
          <a:endParaRPr lang="en-US"/>
        </a:p>
      </dgm:t>
    </dgm:pt>
    <dgm:pt modelId="{8FD4D9AD-5318-4E0D-9333-25B9C4EA0E47}" type="parTrans" cxnId="{47A625AA-DB82-4BBA-95F5-F9C997A26CC8}">
      <dgm:prSet/>
      <dgm:spPr/>
      <dgm:t>
        <a:bodyPr/>
        <a:lstStyle/>
        <a:p>
          <a:endParaRPr lang="en-US"/>
        </a:p>
      </dgm:t>
    </dgm:pt>
    <dgm:pt modelId="{15669CBF-7F7A-4D15-9DB8-BF605F842409}" type="sibTrans" cxnId="{47A625AA-DB82-4BBA-95F5-F9C997A26CC8}">
      <dgm:prSet/>
      <dgm:spPr/>
      <dgm:t>
        <a:bodyPr/>
        <a:lstStyle/>
        <a:p>
          <a:endParaRPr lang="en-US"/>
        </a:p>
      </dgm:t>
    </dgm:pt>
    <dgm:pt modelId="{7679A801-A151-4AF1-9C18-C1F6E9ABCB27}">
      <dgm:prSet/>
      <dgm:spPr/>
      <dgm:t>
        <a:bodyPr/>
        <a:lstStyle/>
        <a:p>
          <a:r>
            <a:rPr lang="da-DK"/>
            <a:t>Thieles Bogtrykkeri</a:t>
          </a:r>
          <a:endParaRPr lang="en-US"/>
        </a:p>
      </dgm:t>
    </dgm:pt>
    <dgm:pt modelId="{BEEBBAEC-9099-4F8A-A9E6-D40F0443E5FB}" type="parTrans" cxnId="{5384987D-DE19-4D04-88EB-F1DE7334BF88}">
      <dgm:prSet/>
      <dgm:spPr/>
      <dgm:t>
        <a:bodyPr/>
        <a:lstStyle/>
        <a:p>
          <a:endParaRPr lang="en-US"/>
        </a:p>
      </dgm:t>
    </dgm:pt>
    <dgm:pt modelId="{83874C6F-41D0-4CED-ACF4-FDB67C2BED50}" type="sibTrans" cxnId="{5384987D-DE19-4D04-88EB-F1DE7334BF88}">
      <dgm:prSet/>
      <dgm:spPr/>
      <dgm:t>
        <a:bodyPr/>
        <a:lstStyle/>
        <a:p>
          <a:endParaRPr lang="en-US"/>
        </a:p>
      </dgm:t>
    </dgm:pt>
    <dgm:pt modelId="{52DBCF01-73A3-4219-A67C-A0828F17DA58}">
      <dgm:prSet/>
      <dgm:spPr/>
      <dgm:t>
        <a:bodyPr/>
        <a:lstStyle/>
        <a:p>
          <a:r>
            <a:rPr lang="da-DK"/>
            <a:t>De enkelte posthuse</a:t>
          </a:r>
          <a:endParaRPr lang="en-US"/>
        </a:p>
      </dgm:t>
    </dgm:pt>
    <dgm:pt modelId="{46E96099-CE72-4A7D-B3E7-527933C341E2}" type="parTrans" cxnId="{C3ACF3D2-DB38-4962-A6F8-4B7F5C0C4D9E}">
      <dgm:prSet/>
      <dgm:spPr/>
      <dgm:t>
        <a:bodyPr/>
        <a:lstStyle/>
        <a:p>
          <a:endParaRPr lang="en-US"/>
        </a:p>
      </dgm:t>
    </dgm:pt>
    <dgm:pt modelId="{66985F56-06BB-4950-9949-5FD70C27F276}" type="sibTrans" cxnId="{C3ACF3D2-DB38-4962-A6F8-4B7F5C0C4D9E}">
      <dgm:prSet/>
      <dgm:spPr/>
      <dgm:t>
        <a:bodyPr/>
        <a:lstStyle/>
        <a:p>
          <a:endParaRPr lang="en-US"/>
        </a:p>
      </dgm:t>
    </dgm:pt>
    <dgm:pt modelId="{AC206A21-4C1F-46EA-ACE9-F5D3ED6D3E1B}" type="pres">
      <dgm:prSet presAssocID="{304498F9-EDE4-46E1-AC9F-05664411ED6B}" presName="diagram" presStyleCnt="0">
        <dgm:presLayoutVars>
          <dgm:dir/>
          <dgm:resizeHandles val="exact"/>
        </dgm:presLayoutVars>
      </dgm:prSet>
      <dgm:spPr/>
    </dgm:pt>
    <dgm:pt modelId="{F8ACDF29-896A-4490-B472-9E1C1FE2E8EF}" type="pres">
      <dgm:prSet presAssocID="{233CA0D5-010B-4650-A05E-4B8E1FE07907}" presName="node" presStyleLbl="node1" presStyleIdx="0" presStyleCnt="5">
        <dgm:presLayoutVars>
          <dgm:bulletEnabled val="1"/>
        </dgm:presLayoutVars>
      </dgm:prSet>
      <dgm:spPr/>
    </dgm:pt>
    <dgm:pt modelId="{E58AFD9A-DF62-4477-A5C4-AE20B252D85B}" type="pres">
      <dgm:prSet presAssocID="{B7AFFB78-F3B1-4854-B5DF-A92A949A848F}" presName="sibTrans" presStyleCnt="0"/>
      <dgm:spPr/>
    </dgm:pt>
    <dgm:pt modelId="{853229A1-5F93-44DC-A223-3ED20B85EB9E}" type="pres">
      <dgm:prSet presAssocID="{820D93C1-647C-4A4C-BB3E-646CD86E6176}" presName="node" presStyleLbl="node1" presStyleIdx="1" presStyleCnt="5">
        <dgm:presLayoutVars>
          <dgm:bulletEnabled val="1"/>
        </dgm:presLayoutVars>
      </dgm:prSet>
      <dgm:spPr/>
    </dgm:pt>
    <dgm:pt modelId="{782AB54A-4A62-4E45-9E82-1FF8E4D82F08}" type="pres">
      <dgm:prSet presAssocID="{67CD8955-95EB-4992-B4BE-C0E352C807E4}" presName="sibTrans" presStyleCnt="0"/>
      <dgm:spPr/>
    </dgm:pt>
    <dgm:pt modelId="{79B7EC9D-C175-4848-90F0-FAC4E3C13D6D}" type="pres">
      <dgm:prSet presAssocID="{3D24F03C-3975-4E21-AA21-8E49BB4FE8AE}" presName="node" presStyleLbl="node1" presStyleIdx="2" presStyleCnt="5">
        <dgm:presLayoutVars>
          <dgm:bulletEnabled val="1"/>
        </dgm:presLayoutVars>
      </dgm:prSet>
      <dgm:spPr/>
    </dgm:pt>
    <dgm:pt modelId="{226C583D-FDB8-4C4B-99E6-79CAB5FC08FA}" type="pres">
      <dgm:prSet presAssocID="{15669CBF-7F7A-4D15-9DB8-BF605F842409}" presName="sibTrans" presStyleCnt="0"/>
      <dgm:spPr/>
    </dgm:pt>
    <dgm:pt modelId="{A7A748C7-7D73-45AE-9472-7528FA344CE8}" type="pres">
      <dgm:prSet presAssocID="{7679A801-A151-4AF1-9C18-C1F6E9ABCB27}" presName="node" presStyleLbl="node1" presStyleIdx="3" presStyleCnt="5">
        <dgm:presLayoutVars>
          <dgm:bulletEnabled val="1"/>
        </dgm:presLayoutVars>
      </dgm:prSet>
      <dgm:spPr/>
    </dgm:pt>
    <dgm:pt modelId="{00BAA369-DE73-42D4-974C-7C91FD03A8BF}" type="pres">
      <dgm:prSet presAssocID="{83874C6F-41D0-4CED-ACF4-FDB67C2BED50}" presName="sibTrans" presStyleCnt="0"/>
      <dgm:spPr/>
    </dgm:pt>
    <dgm:pt modelId="{30EED98B-6243-45E2-BE86-6BFC6944A795}" type="pres">
      <dgm:prSet presAssocID="{52DBCF01-73A3-4219-A67C-A0828F17DA58}" presName="node" presStyleLbl="node1" presStyleIdx="4" presStyleCnt="5">
        <dgm:presLayoutVars>
          <dgm:bulletEnabled val="1"/>
        </dgm:presLayoutVars>
      </dgm:prSet>
      <dgm:spPr/>
    </dgm:pt>
  </dgm:ptLst>
  <dgm:cxnLst>
    <dgm:cxn modelId="{F47FFB1B-8F8F-4DD0-BA65-53F47A574442}" type="presOf" srcId="{3D24F03C-3975-4E21-AA21-8E49BB4FE8AE}" destId="{79B7EC9D-C175-4848-90F0-FAC4E3C13D6D}" srcOrd="0" destOrd="0" presId="urn:microsoft.com/office/officeart/2005/8/layout/default"/>
    <dgm:cxn modelId="{6119C72B-BD70-4C45-84BF-F2FFCE7E600B}" type="presOf" srcId="{52DBCF01-73A3-4219-A67C-A0828F17DA58}" destId="{30EED98B-6243-45E2-BE86-6BFC6944A795}" srcOrd="0" destOrd="0" presId="urn:microsoft.com/office/officeart/2005/8/layout/default"/>
    <dgm:cxn modelId="{67E31D30-F3D9-4D1B-AF2C-1DB64CDEC002}" srcId="{304498F9-EDE4-46E1-AC9F-05664411ED6B}" destId="{233CA0D5-010B-4650-A05E-4B8E1FE07907}" srcOrd="0" destOrd="0" parTransId="{5A91ECF6-FE07-4067-BFF8-AA476EF0E1DB}" sibTransId="{B7AFFB78-F3B1-4854-B5DF-A92A949A848F}"/>
    <dgm:cxn modelId="{5D653032-75B9-4594-B5E4-A1DA3405F6AA}" type="presOf" srcId="{7679A801-A151-4AF1-9C18-C1F6E9ABCB27}" destId="{A7A748C7-7D73-45AE-9472-7528FA344CE8}" srcOrd="0" destOrd="0" presId="urn:microsoft.com/office/officeart/2005/8/layout/default"/>
    <dgm:cxn modelId="{5384987D-DE19-4D04-88EB-F1DE7334BF88}" srcId="{304498F9-EDE4-46E1-AC9F-05664411ED6B}" destId="{7679A801-A151-4AF1-9C18-C1F6E9ABCB27}" srcOrd="3" destOrd="0" parTransId="{BEEBBAEC-9099-4F8A-A9E6-D40F0443E5FB}" sibTransId="{83874C6F-41D0-4CED-ACF4-FDB67C2BED50}"/>
    <dgm:cxn modelId="{3E0CD089-EFD5-4F0B-B039-3AEE21F728C7}" type="presOf" srcId="{304498F9-EDE4-46E1-AC9F-05664411ED6B}" destId="{AC206A21-4C1F-46EA-ACE9-F5D3ED6D3E1B}" srcOrd="0" destOrd="0" presId="urn:microsoft.com/office/officeart/2005/8/layout/default"/>
    <dgm:cxn modelId="{8F08708D-3099-4B36-86D3-A7CFA8DE6E0E}" srcId="{304498F9-EDE4-46E1-AC9F-05664411ED6B}" destId="{820D93C1-647C-4A4C-BB3E-646CD86E6176}" srcOrd="1" destOrd="0" parTransId="{0709D5BE-C2AD-4D89-A74C-C62262254531}" sibTransId="{67CD8955-95EB-4992-B4BE-C0E352C807E4}"/>
    <dgm:cxn modelId="{47A625AA-DB82-4BBA-95F5-F9C997A26CC8}" srcId="{304498F9-EDE4-46E1-AC9F-05664411ED6B}" destId="{3D24F03C-3975-4E21-AA21-8E49BB4FE8AE}" srcOrd="2" destOrd="0" parTransId="{8FD4D9AD-5318-4E0D-9333-25B9C4EA0E47}" sibTransId="{15669CBF-7F7A-4D15-9DB8-BF605F842409}"/>
    <dgm:cxn modelId="{C3ACF3D2-DB38-4962-A6F8-4B7F5C0C4D9E}" srcId="{304498F9-EDE4-46E1-AC9F-05664411ED6B}" destId="{52DBCF01-73A3-4219-A67C-A0828F17DA58}" srcOrd="4" destOrd="0" parTransId="{46E96099-CE72-4A7D-B3E7-527933C341E2}" sibTransId="{66985F56-06BB-4950-9949-5FD70C27F276}"/>
    <dgm:cxn modelId="{C519E7F3-63BC-477B-AF3C-9C7E37EBB9EE}" type="presOf" srcId="{820D93C1-647C-4A4C-BB3E-646CD86E6176}" destId="{853229A1-5F93-44DC-A223-3ED20B85EB9E}" srcOrd="0" destOrd="0" presId="urn:microsoft.com/office/officeart/2005/8/layout/default"/>
    <dgm:cxn modelId="{701CF0F4-BC23-4DFC-BB99-8A48F9767F8E}" type="presOf" srcId="{233CA0D5-010B-4650-A05E-4B8E1FE07907}" destId="{F8ACDF29-896A-4490-B472-9E1C1FE2E8EF}" srcOrd="0" destOrd="0" presId="urn:microsoft.com/office/officeart/2005/8/layout/default"/>
    <dgm:cxn modelId="{935B28E2-109E-4EA8-A908-F62D224AD624}" type="presParOf" srcId="{AC206A21-4C1F-46EA-ACE9-F5D3ED6D3E1B}" destId="{F8ACDF29-896A-4490-B472-9E1C1FE2E8EF}" srcOrd="0" destOrd="0" presId="urn:microsoft.com/office/officeart/2005/8/layout/default"/>
    <dgm:cxn modelId="{A41229C2-0676-4F86-BD8A-42592B0DF35C}" type="presParOf" srcId="{AC206A21-4C1F-46EA-ACE9-F5D3ED6D3E1B}" destId="{E58AFD9A-DF62-4477-A5C4-AE20B252D85B}" srcOrd="1" destOrd="0" presId="urn:microsoft.com/office/officeart/2005/8/layout/default"/>
    <dgm:cxn modelId="{CCAE7E4C-56A9-42AC-9B45-10BC7CF75904}" type="presParOf" srcId="{AC206A21-4C1F-46EA-ACE9-F5D3ED6D3E1B}" destId="{853229A1-5F93-44DC-A223-3ED20B85EB9E}" srcOrd="2" destOrd="0" presId="urn:microsoft.com/office/officeart/2005/8/layout/default"/>
    <dgm:cxn modelId="{22769C45-4866-42B0-BDD8-4B8EBD1F485F}" type="presParOf" srcId="{AC206A21-4C1F-46EA-ACE9-F5D3ED6D3E1B}" destId="{782AB54A-4A62-4E45-9E82-1FF8E4D82F08}" srcOrd="3" destOrd="0" presId="urn:microsoft.com/office/officeart/2005/8/layout/default"/>
    <dgm:cxn modelId="{C84B4CB7-FBC1-4124-80BD-BF7F45E9DB33}" type="presParOf" srcId="{AC206A21-4C1F-46EA-ACE9-F5D3ED6D3E1B}" destId="{79B7EC9D-C175-4848-90F0-FAC4E3C13D6D}" srcOrd="4" destOrd="0" presId="urn:microsoft.com/office/officeart/2005/8/layout/default"/>
    <dgm:cxn modelId="{25C27614-AB7C-47AC-8EB3-8A3D7A7F32AD}" type="presParOf" srcId="{AC206A21-4C1F-46EA-ACE9-F5D3ED6D3E1B}" destId="{226C583D-FDB8-4C4B-99E6-79CAB5FC08FA}" srcOrd="5" destOrd="0" presId="urn:microsoft.com/office/officeart/2005/8/layout/default"/>
    <dgm:cxn modelId="{10E03E2D-D3EB-4A8C-99EC-AC040064F460}" type="presParOf" srcId="{AC206A21-4C1F-46EA-ACE9-F5D3ED6D3E1B}" destId="{A7A748C7-7D73-45AE-9472-7528FA344CE8}" srcOrd="6" destOrd="0" presId="urn:microsoft.com/office/officeart/2005/8/layout/default"/>
    <dgm:cxn modelId="{6A9558A0-A217-4343-950A-B1B8AF058379}" type="presParOf" srcId="{AC206A21-4C1F-46EA-ACE9-F5D3ED6D3E1B}" destId="{00BAA369-DE73-42D4-974C-7C91FD03A8BF}" srcOrd="7" destOrd="0" presId="urn:microsoft.com/office/officeart/2005/8/layout/default"/>
    <dgm:cxn modelId="{B8BFDBE6-E709-43C3-9567-44FAAD46255E}" type="presParOf" srcId="{AC206A21-4C1F-46EA-ACE9-F5D3ED6D3E1B}" destId="{30EED98B-6243-45E2-BE86-6BFC6944A79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CDF29-896A-4490-B472-9E1C1FE2E8EF}">
      <dsp:nvSpPr>
        <dsp:cNvPr id="0" name=""/>
        <dsp:cNvSpPr/>
      </dsp:nvSpPr>
      <dsp:spPr>
        <a:xfrm>
          <a:off x="709" y="72581"/>
          <a:ext cx="2766528" cy="16599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kern="1200"/>
            <a:t>Materielkontoret</a:t>
          </a:r>
          <a:endParaRPr lang="en-US" sz="2400" kern="1200"/>
        </a:p>
      </dsp:txBody>
      <dsp:txXfrm>
        <a:off x="709" y="72581"/>
        <a:ext cx="2766528" cy="1659916"/>
      </dsp:txXfrm>
    </dsp:sp>
    <dsp:sp modelId="{853229A1-5F93-44DC-A223-3ED20B85EB9E}">
      <dsp:nvSpPr>
        <dsp:cNvPr id="0" name=""/>
        <dsp:cNvSpPr/>
      </dsp:nvSpPr>
      <dsp:spPr>
        <a:xfrm>
          <a:off x="3043890" y="72581"/>
          <a:ext cx="2766528" cy="1659916"/>
        </a:xfrm>
        <a:prstGeom prst="rect">
          <a:avLst/>
        </a:prstGeom>
        <a:solidFill>
          <a:schemeClr val="accent5">
            <a:hueOff val="-3038037"/>
            <a:satOff val="-207"/>
            <a:lumOff val="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kern="1200"/>
            <a:t>Frimærkekontrollen</a:t>
          </a:r>
          <a:endParaRPr lang="en-US" sz="2400" kern="1200"/>
        </a:p>
      </dsp:txBody>
      <dsp:txXfrm>
        <a:off x="3043890" y="72581"/>
        <a:ext cx="2766528" cy="1659916"/>
      </dsp:txXfrm>
    </dsp:sp>
    <dsp:sp modelId="{79B7EC9D-C175-4848-90F0-FAC4E3C13D6D}">
      <dsp:nvSpPr>
        <dsp:cNvPr id="0" name=""/>
        <dsp:cNvSpPr/>
      </dsp:nvSpPr>
      <dsp:spPr>
        <a:xfrm>
          <a:off x="709" y="2009151"/>
          <a:ext cx="2766528" cy="1659916"/>
        </a:xfrm>
        <a:prstGeom prst="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kern="1200"/>
            <a:t>Papirfabrikkerne</a:t>
          </a:r>
          <a:endParaRPr lang="en-US" sz="2400" kern="1200"/>
        </a:p>
      </dsp:txBody>
      <dsp:txXfrm>
        <a:off x="709" y="2009151"/>
        <a:ext cx="2766528" cy="1659916"/>
      </dsp:txXfrm>
    </dsp:sp>
    <dsp:sp modelId="{A7A748C7-7D73-45AE-9472-7528FA344CE8}">
      <dsp:nvSpPr>
        <dsp:cNvPr id="0" name=""/>
        <dsp:cNvSpPr/>
      </dsp:nvSpPr>
      <dsp:spPr>
        <a:xfrm>
          <a:off x="3043890" y="2009151"/>
          <a:ext cx="2766528" cy="1659916"/>
        </a:xfrm>
        <a:prstGeom prst="rect">
          <a:avLst/>
        </a:prstGeom>
        <a:solidFill>
          <a:schemeClr val="accent5">
            <a:hueOff val="-9114112"/>
            <a:satOff val="-620"/>
            <a:lumOff val="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kern="1200"/>
            <a:t>Thieles Bogtrykkeri</a:t>
          </a:r>
          <a:endParaRPr lang="en-US" sz="2400" kern="1200"/>
        </a:p>
      </dsp:txBody>
      <dsp:txXfrm>
        <a:off x="3043890" y="2009151"/>
        <a:ext cx="2766528" cy="1659916"/>
      </dsp:txXfrm>
    </dsp:sp>
    <dsp:sp modelId="{30EED98B-6243-45E2-BE86-6BFC6944A795}">
      <dsp:nvSpPr>
        <dsp:cNvPr id="0" name=""/>
        <dsp:cNvSpPr/>
      </dsp:nvSpPr>
      <dsp:spPr>
        <a:xfrm>
          <a:off x="1522299" y="3945720"/>
          <a:ext cx="2766528" cy="1659916"/>
        </a:xfrm>
        <a:prstGeom prst="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kern="1200"/>
            <a:t>De enkelte posthuse</a:t>
          </a:r>
          <a:endParaRPr lang="en-US" sz="2400" kern="1200"/>
        </a:p>
      </dsp:txBody>
      <dsp:txXfrm>
        <a:off x="1522299" y="3945720"/>
        <a:ext cx="2766528" cy="1659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4916C-10E3-1878-4136-258120538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0BBE358-B3DE-9341-9C1D-71B4DD3A2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FBE3853-44A6-B6E8-9130-0D17724D3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5214A70-C65D-1E86-9572-76597E1E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3ABA14-20F6-00DD-0D99-29B6F0669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658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DBE44-791A-C049-A9B2-CEAA5FE8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AEF07BD-CCBD-F3F6-427D-CFD5A6CC2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D1EE41A-7375-4C9A-5EC4-EB1BB1C19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C2CFCE-44C1-D1A3-E4F2-3E4AE1D61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B03967A-EE55-C0DD-E6F6-6C1AD41D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861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707017B-6226-C504-287D-F1FB922A5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1C59420-A62B-60E2-1BDD-D7B89BD28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5611D26-AB74-B424-AD19-59C74E89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AB07A63-5A43-DE6C-8002-D3E4B00E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248200A-73D5-4119-976E-9D5A26769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86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018D81-2DCB-CE75-0B69-CFA2932C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CFBC949-F884-A115-134E-D5F76D34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14790CA-DCD8-9127-0B97-FCF314CC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B45157-10E3-EA57-5C0D-C5506AB9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9622156-F286-B01D-946A-5B0C2363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710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35118-82C2-4918-B1E7-90373CDA1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BC280B-39C9-AAB2-7852-C504F9486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7F0CFD-83A4-9E92-FF54-18B1BFE8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8B99DEF-F11F-8902-7336-023A49589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9C8B723-06F1-4AEB-8FEC-F5729C6B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48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31980-640F-E60F-C2FB-36CC0904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27B9917-6E32-9637-2B56-AD6C980B2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941DC2-9457-39C6-B072-FB3E54D1B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CAE91C7-9A38-7E25-C89D-82D2F0C3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BBF570F-A812-8802-4E41-D25EFA78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ADDA868-AEA3-0E10-2AA9-5D371F56F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210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8A3905-7DED-EFFB-2262-AE1C28C9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D44FC9E-7C8F-22A7-7E83-157B171B5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32EC569-384C-6EA4-6D08-F17474FA2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CEEC286-38A0-6048-8633-CACA28943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63C3725-8BC0-6FEB-967F-0ACB398999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1338529-5318-8A2C-AECC-D53BBDA71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1B87BEE-0C3D-B1F6-F0C5-D28C0256B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BD12EFF-6116-B5E3-5640-63BB9AEA0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15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6F2F5-DC05-61F8-8D74-0BF932B7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DFFD15D-223F-2B69-3679-56DAC5833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518D3C0-6D57-11D9-8E83-6592AE525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2182EC1-078A-CB3F-8F9C-84D0839F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359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6C06658-7642-9A2F-56CB-D19218E21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14E0516-12E1-A4AD-FECD-D1EBFFDE1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500BCD7-275D-746F-4EA8-FE89BA03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051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9E3D0-023F-E71B-84A7-59C59B83B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62D242-1A31-210B-C228-AA8F7323A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060CA9D-0D4C-61E8-2B33-745649D16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374BA0F-6940-0861-490D-61A25345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F3639B8-4C80-58C3-9C45-A12CD0C5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7422E7B-5ED8-0174-A16D-E5FDC9691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1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017BA5-BDD6-2458-7C50-9D83A7231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68BB1B0-634F-5FDB-1A41-B599F2E60D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FE6D4F8-9E09-81AA-00ED-F8097C325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2600D8C-553E-0A65-439C-5EBC2742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368A70A-A209-1BC5-C7D1-0B82BF9A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4B928BF-13D3-1F52-C815-284EBC87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674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C23267-483A-6CE3-D706-A08A4BC2B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E12521A-A6D6-B05F-440C-B72CCCF31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B3084A-318A-37BC-BF44-B8393E935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0B882-7599-4374-AD4B-04537A47796E}" type="datetimeFigureOut">
              <a:rPr lang="da-DK" smtClean="0"/>
              <a:t>02-01-2025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98A9D03-4303-ABDE-6B7F-828207844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CD78984-CEAE-9DC5-6672-61C9B263F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B44FEA-775F-4FCD-AEF6-01B040750E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242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F0CED2E-AF7B-5EBC-DD02-075AA998A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da-DK" sz="6600" dirty="0"/>
              <a:t>Frimærkeprotokoller </a:t>
            </a:r>
            <a:r>
              <a:rPr lang="da-DK" sz="6600" dirty="0" err="1"/>
              <a:t>Enigma</a:t>
            </a:r>
            <a:endParaRPr lang="da-DK" sz="66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6963B72-23AA-D476-DCCE-51530B820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da-DK" dirty="0"/>
              <a:t>Januar 2025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6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2211B3-111F-AF82-A37F-D668BB377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da-DK" sz="5400"/>
              <a:t>Oversigt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ladsholder til indhold 2">
            <a:extLst>
              <a:ext uri="{FF2B5EF4-FFF2-40B4-BE49-F238E27FC236}">
                <a16:creationId xmlns:a16="http://schemas.microsoft.com/office/drawing/2014/main" id="{F93BA4E4-474B-2AFD-3AB1-50486F069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da-DK" sz="2200"/>
              <a:t>Thieles protokoller 1864 til 1926 i 6 protokoller</a:t>
            </a:r>
          </a:p>
          <a:p>
            <a:r>
              <a:rPr lang="da-DK" sz="2200"/>
              <a:t>Frimærkekontrollen 1856-1874 i 2 små bøger</a:t>
            </a:r>
          </a:p>
          <a:p>
            <a:r>
              <a:rPr lang="da-DK" sz="2200"/>
              <a:t>Frimærkekontrollen 1877-1899 i 12 små hæfter</a:t>
            </a:r>
          </a:p>
          <a:p>
            <a:r>
              <a:rPr lang="da-DK" sz="2200"/>
              <a:t>Frimærkekontrollen 1913-1956 – frimærker og helsager i 20 protokoller</a:t>
            </a:r>
          </a:p>
          <a:p>
            <a:r>
              <a:rPr lang="da-DK" sz="2200"/>
              <a:t>Thieles opgørelser og afregninger 1874-1913 (11 arkivkasser)</a:t>
            </a:r>
          </a:p>
          <a:p>
            <a:r>
              <a:rPr lang="da-DK" sz="2200"/>
              <a:t>Afleveringer fra Frimærkekontrollen 1873-1919</a:t>
            </a:r>
          </a:p>
          <a:p>
            <a:r>
              <a:rPr lang="da-DK" sz="2200"/>
              <a:t>Beholdningskontrol Bogholderi og Materielkontor 1868-1910</a:t>
            </a:r>
          </a:p>
        </p:txBody>
      </p:sp>
    </p:spTree>
    <p:extLst>
      <p:ext uri="{BB962C8B-B14F-4D97-AF65-F5344CB8AC3E}">
        <p14:creationId xmlns:p14="http://schemas.microsoft.com/office/powerpoint/2010/main" val="64951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CE7E38-C412-F56F-C867-E452E8BED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da-DK" sz="2600">
                <a:solidFill>
                  <a:srgbClr val="FFFFFF"/>
                </a:solidFill>
              </a:rPr>
              <a:t>Instanser i frimærkeproduktionen</a:t>
            </a: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66628BE2-C634-7714-C417-CB25A0A835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423955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019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5B7EE0-CED8-2764-C3B9-4C7C41A4E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a-DK" sz="5400" dirty="0"/>
              <a:t>Forretningsgange del 1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C61E296-A12B-9B75-49A7-9C99ACE3F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da-DK" sz="2200" dirty="0"/>
              <a:t>Materielkontoret bestiller frimærkepapir og karton hos Papirfabrikken og orienterer Frimærkekontrollen</a:t>
            </a:r>
          </a:p>
          <a:p>
            <a:r>
              <a:rPr lang="da-DK" sz="2200" dirty="0"/>
              <a:t>Materielkontoret sender ordrer på frimærker og helsager til trykkeriet og orienterer Frimærkekontrollen</a:t>
            </a:r>
          </a:p>
          <a:p>
            <a:r>
              <a:rPr lang="da-DK" sz="2200" dirty="0"/>
              <a:t>Papirfabrikken sender papir og karton til Frimærkekontrollen og Trykkeriet (karton). Faktura sendes til Materielkontoret som sender den videre til Frimærkekontrollen til godkendelse</a:t>
            </a:r>
          </a:p>
          <a:p>
            <a:r>
              <a:rPr lang="da-DK" sz="2200" dirty="0"/>
              <a:t>Frimærkekontrollen udleverer papir til trykkeriet til de enkelte fabrikationer</a:t>
            </a:r>
          </a:p>
          <a:p>
            <a:r>
              <a:rPr lang="da-DK" sz="2200" dirty="0"/>
              <a:t>Trykkeriet leverer de enkelte fabrikationer til Frimærkekontrollen og sender faktura til Materielkontoret som sender denne videre til Frimærkekontrollen til godkendelse</a:t>
            </a:r>
          </a:p>
        </p:txBody>
      </p:sp>
    </p:spTree>
    <p:extLst>
      <p:ext uri="{BB962C8B-B14F-4D97-AF65-F5344CB8AC3E}">
        <p14:creationId xmlns:p14="http://schemas.microsoft.com/office/powerpoint/2010/main" val="302475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84A204-8EFC-7EEF-60A0-2FF90D04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a-DK" sz="5400"/>
              <a:t>Forretningsgange del 2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F5EEDCA-63B9-60DB-7AE7-9F901C9D9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da-DK" sz="2200" dirty="0"/>
              <a:t>Frimærkekontrollen afleverer de færdigtrykte frimærkeark og helsager til Materielkontoret</a:t>
            </a:r>
          </a:p>
          <a:p>
            <a:r>
              <a:rPr lang="da-DK" sz="2200" dirty="0"/>
              <a:t>Materielkontoret skal have ¼ års forbrug på lager, ikke mere</a:t>
            </a:r>
          </a:p>
          <a:p>
            <a:r>
              <a:rPr lang="da-DK" sz="2200" dirty="0"/>
              <a:t>Materielkontoret leverer frimærkeark og helsager til de lokale posthuse efter rekvisition. Enkelte </a:t>
            </a:r>
            <a:r>
              <a:rPr lang="da-DK" sz="2200" dirty="0" err="1"/>
              <a:t>nyudgivelser</a:t>
            </a:r>
            <a:r>
              <a:rPr lang="da-DK" sz="2200" dirty="0"/>
              <a:t> leveres uden rekvisition</a:t>
            </a:r>
          </a:p>
          <a:p>
            <a:r>
              <a:rPr lang="da-DK" sz="2200" dirty="0"/>
              <a:t>I alle led er der følgesedler, opgørelser og protokoller</a:t>
            </a:r>
          </a:p>
          <a:p>
            <a:pPr marL="0" indent="0">
              <a:buNone/>
            </a:pPr>
            <a:r>
              <a:rPr lang="da-DK" sz="2200" dirty="0"/>
              <a:t>	Trykkeri, Frimærkekontrol, Materielkontor, dog ikke i komplette serier</a:t>
            </a:r>
          </a:p>
          <a:p>
            <a:pPr marL="0" indent="0">
              <a:buNone/>
            </a:pPr>
            <a:endParaRPr lang="da-DK" sz="2200" dirty="0"/>
          </a:p>
          <a:p>
            <a:pPr marL="0" indent="0">
              <a:buNone/>
            </a:pPr>
            <a:r>
              <a:rPr lang="da-DK" sz="2200" dirty="0"/>
              <a:t>Der er IKKE bevaret opgørelser over Materielkontorets udsendelse til de enkelte posthuse</a:t>
            </a:r>
          </a:p>
          <a:p>
            <a:pPr marL="0" indent="0">
              <a:buNone/>
            </a:pPr>
            <a:endParaRPr lang="da-DK" sz="2200" dirty="0"/>
          </a:p>
        </p:txBody>
      </p:sp>
    </p:spTree>
    <p:extLst>
      <p:ext uri="{BB962C8B-B14F-4D97-AF65-F5344CB8AC3E}">
        <p14:creationId xmlns:p14="http://schemas.microsoft.com/office/powerpoint/2010/main" val="299884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C78055-8B29-48BF-A74E-72ACB302E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a-DK" sz="5400"/>
              <a:t>WWW.chrxtofarvet .dk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245F15-48B0-3B18-16BB-C01C38759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da-DK" sz="2200"/>
              <a:t>På min hjemmeside uploader jeg løbende skanninger over de forskellige protokoller</a:t>
            </a:r>
          </a:p>
          <a:p>
            <a:r>
              <a:rPr lang="da-DK" sz="2200"/>
              <a:t>Thiele</a:t>
            </a:r>
          </a:p>
          <a:p>
            <a:r>
              <a:rPr lang="da-DK" sz="2200"/>
              <a:t>Frimærkekontrol</a:t>
            </a:r>
          </a:p>
          <a:p>
            <a:r>
              <a:rPr lang="da-DK" sz="2200"/>
              <a:t>Materielkontor</a:t>
            </a:r>
          </a:p>
        </p:txBody>
      </p:sp>
    </p:spTree>
    <p:extLst>
      <p:ext uri="{BB962C8B-B14F-4D97-AF65-F5344CB8AC3E}">
        <p14:creationId xmlns:p14="http://schemas.microsoft.com/office/powerpoint/2010/main" val="2464787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Office-tema</vt:lpstr>
      <vt:lpstr>Frimærkeprotokoller Enigma</vt:lpstr>
      <vt:lpstr>Oversigt</vt:lpstr>
      <vt:lpstr>Instanser i frimærkeproduktionen</vt:lpstr>
      <vt:lpstr>Forretningsgange del 1</vt:lpstr>
      <vt:lpstr>Forretningsgange del 2</vt:lpstr>
      <vt:lpstr>WWW.chrxtofarvet .dk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Ib Krarup Rasmussen</dc:creator>
  <cp:lastModifiedBy>Ib Krarup Rasmussen</cp:lastModifiedBy>
  <cp:revision>2</cp:revision>
  <dcterms:created xsi:type="dcterms:W3CDTF">2025-01-01T20:12:46Z</dcterms:created>
  <dcterms:modified xsi:type="dcterms:W3CDTF">2025-01-01T23:43:23Z</dcterms:modified>
</cp:coreProperties>
</file>