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91" r:id="rId2"/>
    <p:sldId id="612" r:id="rId3"/>
    <p:sldId id="603" r:id="rId4"/>
    <p:sldId id="613" r:id="rId5"/>
    <p:sldId id="256" r:id="rId6"/>
    <p:sldId id="257" r:id="rId7"/>
  </p:sldIdLst>
  <p:sldSz cx="9144000" cy="6858000" type="screen4x3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King" initials="CK" lastIdx="1" clrIdx="0">
    <p:extLst>
      <p:ext uri="{19B8F6BF-5375-455C-9EA6-DF929625EA0E}">
        <p15:presenceInfo xmlns:p15="http://schemas.microsoft.com/office/powerpoint/2012/main" userId="0bc238ef67912337" providerId="Windows Live"/>
      </p:ext>
    </p:extLst>
  </p:cmAuthor>
  <p:cmAuthor id="2" name="Chris King" initials="CK [2]" lastIdx="1" clrIdx="1">
    <p:extLst>
      <p:ext uri="{19B8F6BF-5375-455C-9EA6-DF929625EA0E}">
        <p15:presenceInfo xmlns:p15="http://schemas.microsoft.com/office/powerpoint/2012/main" userId="S::Chris.King@postalhistory.net::320edd91-4cbf-4cba-a240-61a6e2137e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1500"/>
    <a:srgbClr val="600000"/>
    <a:srgbClr val="9933FF"/>
    <a:srgbClr val="FFFFFF"/>
    <a:srgbClr val="EEEDF7"/>
    <a:srgbClr val="F8F8F8"/>
    <a:srgbClr val="008000"/>
    <a:srgbClr val="6600CC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27" autoAdjust="0"/>
    <p:restoredTop sz="95669" autoAdjust="0"/>
  </p:normalViewPr>
  <p:slideViewPr>
    <p:cSldViewPr>
      <p:cViewPr varScale="1">
        <p:scale>
          <a:sx n="84" d="100"/>
          <a:sy n="84" d="100"/>
        </p:scale>
        <p:origin x="145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22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6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CF73A-F815-450A-897D-0609E92BEEAD}" type="datetimeFigureOut">
              <a:rPr lang="en-GB" smtClean="0"/>
              <a:t>02/01/2025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6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380B3-14A1-466F-BDE0-5FA63118E0E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0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6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869F0-9341-4D35-903B-6DDB4A68BDFB}" type="datetimeFigureOut">
              <a:rPr lang="en-GB" smtClean="0"/>
              <a:t>02/01/2025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11175"/>
            <a:ext cx="3397250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28897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6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61997-F7B9-4437-9A52-ED30D2E329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1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163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1DA4F-D90F-61B6-BD13-B5741C30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AEBF90C-F64C-6501-DB87-D9F45430E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17748B7-BEED-744E-4551-254417841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04BF97A-D658-6E97-9479-E78C0A6EC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4559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6E33E-59D0-9E13-9832-7FC7A690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36C1023-F62B-3B7D-0B41-E261FFBBD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D72C649-F703-3D54-48FF-FC976B351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63C7F47-804B-FBD5-820B-68FF1EB25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640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C2EC-A852-25C9-F922-1E2C3BDA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65A5946-6D35-D293-11EC-1E479727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7D4E49E-22C3-52B5-860A-57A6D1618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5DE6906-4EF6-53E5-555F-CB8AB10F0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600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0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1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25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2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6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1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6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0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02/01/2025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0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414119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Nye opdagelser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85907CB-365E-7D17-5159-B54EC7CED0AE}"/>
              </a:ext>
            </a:extLst>
          </p:cNvPr>
          <p:cNvSpPr txBox="1"/>
          <p:nvPr/>
        </p:nvSpPr>
        <p:spPr>
          <a:xfrm>
            <a:off x="578906" y="5229200"/>
            <a:ext cx="8040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b="1" dirty="0">
                <a:latin typeface="HelveticaNeueLT Std Med" panose="020B0604020202020204" pitchFamily="34" charset="0"/>
              </a:rPr>
              <a:t>Disse to mærker er ikke samme tryk (41-44) - men samme ovalkliché</a:t>
            </a:r>
          </a:p>
          <a:p>
            <a:pPr>
              <a:spcAft>
                <a:spcPts val="600"/>
              </a:spcAft>
            </a:pPr>
            <a:r>
              <a:rPr lang="da-DK" sz="2000" b="1" dirty="0">
                <a:latin typeface="HelveticaNeueLT Std Med" panose="020B0604020202020204" pitchFamily="34" charset="0"/>
              </a:rPr>
              <a:t>I mærket til venstre er MA udfyldt og trykker en plamage</a:t>
            </a:r>
          </a:p>
          <a:p>
            <a:pPr>
              <a:spcAft>
                <a:spcPts val="600"/>
              </a:spcAft>
            </a:pPr>
            <a:r>
              <a:rPr lang="da-DK" sz="2000" b="1" dirty="0">
                <a:latin typeface="HelveticaNeueLT Std Med" panose="020B0604020202020204" pitchFamily="34" charset="0"/>
              </a:rPr>
              <a:t>Klichéen er taget ud og </a:t>
            </a:r>
            <a:r>
              <a:rPr lang="da-DK" sz="2000" b="1" dirty="0" err="1">
                <a:latin typeface="HelveticaNeueLT Std Med" panose="020B0604020202020204" pitchFamily="34" charset="0"/>
              </a:rPr>
              <a:t>opgraveret</a:t>
            </a:r>
            <a:r>
              <a:rPr lang="da-DK" sz="2000" b="1" dirty="0">
                <a:latin typeface="HelveticaNeueLT Std Med" panose="020B0604020202020204" pitchFamily="34" charset="0"/>
              </a:rPr>
              <a:t> inden man trykkede videre.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64C88D9-3C36-EEFE-49EE-1303CD44F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40" y="900000"/>
            <a:ext cx="3757200" cy="4320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68B68E0-7951-1BE9-3FCB-BB5BC40D9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0000"/>
            <a:ext cx="3776280" cy="4320000"/>
          </a:xfrm>
          <a:prstGeom prst="rect">
            <a:avLst/>
          </a:prstGeom>
        </p:spPr>
      </p:pic>
      <p:sp>
        <p:nvSpPr>
          <p:cNvPr id="7" name="Pil: nedad 6">
            <a:extLst>
              <a:ext uri="{FF2B5EF4-FFF2-40B4-BE49-F238E27FC236}">
                <a16:creationId xmlns:a16="http://schemas.microsoft.com/office/drawing/2014/main" id="{45691B59-BB63-419F-FA48-25F04CAF29ED}"/>
              </a:ext>
            </a:extLst>
          </p:cNvPr>
          <p:cNvSpPr/>
          <p:nvPr/>
        </p:nvSpPr>
        <p:spPr>
          <a:xfrm>
            <a:off x="2718587" y="1331406"/>
            <a:ext cx="216024" cy="2880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il: nedad 4">
            <a:extLst>
              <a:ext uri="{FF2B5EF4-FFF2-40B4-BE49-F238E27FC236}">
                <a16:creationId xmlns:a16="http://schemas.microsoft.com/office/drawing/2014/main" id="{809FAB40-DD1C-8390-D0F4-3D378C465C1B}"/>
              </a:ext>
            </a:extLst>
          </p:cNvPr>
          <p:cNvSpPr/>
          <p:nvPr/>
        </p:nvSpPr>
        <p:spPr>
          <a:xfrm>
            <a:off x="6962836" y="1195254"/>
            <a:ext cx="216024" cy="2880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252C67D-9DA1-213D-9316-46FA4030B5E3}"/>
              </a:ext>
            </a:extLst>
          </p:cNvPr>
          <p:cNvSpPr txBox="1"/>
          <p:nvPr/>
        </p:nvSpPr>
        <p:spPr>
          <a:xfrm>
            <a:off x="5028285" y="190381"/>
            <a:ext cx="350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1200" b="1" dirty="0">
                <a:latin typeface="HelveticaNeueLT Std Med" panose="020B0604020202020204" pitchFamily="34" charset="0"/>
              </a:rPr>
              <a:t>Jeg har købt mærkerne på næste 2 dias billigt af Karsten Jensen, med den forpligtigelse, at jeg skulle vise dem frem</a:t>
            </a:r>
          </a:p>
        </p:txBody>
      </p:sp>
    </p:spTree>
    <p:extLst>
      <p:ext uri="{BB962C8B-B14F-4D97-AF65-F5344CB8AC3E}">
        <p14:creationId xmlns:p14="http://schemas.microsoft.com/office/powerpoint/2010/main" val="190911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91CDD-EC13-1042-5694-21AC09BDF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953FFE90-19BD-0090-6CF5-6E768BE50CFB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AD72CF7F-FCE9-3838-A225-CCC600C3B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9C02514B-EAF0-D6B6-F608-105491FD3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F6AFB655-2FF3-9FD6-6930-E2386AC4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BE2B41DB-E7BA-E597-CF9F-A4CAB8E86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4E683D15-76FE-18DB-A48E-58173509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00E22B77-3B54-48CB-34C6-27674AC83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0CEE8FE1-D7E5-55B8-1FDA-E8DC98E71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B44ED2FF-D7D1-40DF-9390-C2120D10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67D3469B-C777-B69E-8C08-6FF76D7E42C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9B3A0AA2-2F50-0F63-21B6-0897C57CE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6A34A183-FF7B-21F9-751D-F16CE5B1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BA93FEDF-7AC8-55E6-F1C0-9FFED6A73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8B8D5782-21FA-5F9E-B272-41F130D2F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8E62C0B1-A7D5-FB41-FF8B-E2FE89754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D53D80B3-A7FD-B07F-6C83-C8204F7D1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72305616-0F02-F224-D191-33D224934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3E8CECC3-AF80-1104-4F8E-48114EDCA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40680E49-D905-1163-A282-A57F274B3B7C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C47875B-C2EF-82FB-A963-1FCD379EA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D99F590E-3A2C-16E9-69DB-238F7073D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15B5172A-BC12-FEAD-486E-D3941C43E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C6FCD3C-069F-4E56-599A-7B47A7BCE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369157F-6D3E-E861-A812-CC456EB6F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2BF5E685-468B-D8E6-AA44-288EDFDC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97047ADF-0B7D-385D-786F-E6C9ABD48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D7A50BF5-7CA9-3FC9-197C-867FE2F64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B99AA7BC-DA69-D6C1-D40A-A8EE7DC12B00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73A4ABE2-7858-3BC6-4E3C-183BE5C2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D455DACF-F790-FE14-C47C-3F79DD569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D43663BF-0501-00B2-F062-BD2DF49AD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01DBE5D-B00E-118F-CB26-6CE9DF43B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405D62D6-EFB7-D81D-1AF6-C990F91D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9EC2470F-BD0C-C529-E610-92F258984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09956517-770B-1641-4D22-C5E046DE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56A1BE28-1AF0-BEAD-5207-A87E6F1A7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209DDBF-FD07-6E01-18E9-B5A45D37FC06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3644D88B-56F1-F18F-EC1A-E9CC5836203E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ABF2548-E296-345F-C56E-F9E2E677E88D}"/>
              </a:ext>
            </a:extLst>
          </p:cNvPr>
          <p:cNvSpPr/>
          <p:nvPr/>
        </p:nvSpPr>
        <p:spPr>
          <a:xfrm>
            <a:off x="756000" y="78631"/>
            <a:ext cx="414119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Nye opdagelser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28A2464D-BDC5-B128-A9EF-1D8950571175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B1AFFDF8-17C4-0E9E-2D7C-89CE19445EB4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3CA450-B3FE-3BC9-B576-631B27870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1" y="900000"/>
            <a:ext cx="7288889" cy="4320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B045E7F-EA94-72E9-0C95-159D44D2AE60}"/>
              </a:ext>
            </a:extLst>
          </p:cNvPr>
          <p:cNvSpPr txBox="1"/>
          <p:nvPr/>
        </p:nvSpPr>
        <p:spPr>
          <a:xfrm>
            <a:off x="835207" y="5278373"/>
            <a:ext cx="73371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b="1" dirty="0">
                <a:latin typeface="HelveticaNeueLT Std Med" panose="020B0604020202020204" pitchFamily="34" charset="0"/>
              </a:rPr>
              <a:t>Parstykke tryk 17 pos. A61-62, hvor pos. A61 er en slidt kliché og A62 er en ny ovalkliché, udskiftet til trykket</a:t>
            </a:r>
          </a:p>
          <a:p>
            <a:pPr>
              <a:spcAft>
                <a:spcPts val="600"/>
              </a:spcAft>
            </a:pPr>
            <a:r>
              <a:rPr lang="da-DK" sz="2000" b="1" dirty="0">
                <a:latin typeface="HelveticaNeueLT Std Med" panose="020B0604020202020204" pitchFamily="34" charset="0"/>
              </a:rPr>
              <a:t>Ikke tidligere registreret</a:t>
            </a:r>
          </a:p>
        </p:txBody>
      </p:sp>
    </p:spTree>
    <p:extLst>
      <p:ext uri="{BB962C8B-B14F-4D97-AF65-F5344CB8AC3E}">
        <p14:creationId xmlns:p14="http://schemas.microsoft.com/office/powerpoint/2010/main" val="3396346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0D1C-F557-22B7-AAB0-49C5903C2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931554E-FCCF-4325-B2D5-B2D1390C9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914" t="20759" r="32834" b="6528"/>
          <a:stretch/>
        </p:blipFill>
        <p:spPr>
          <a:xfrm>
            <a:off x="2411760" y="724056"/>
            <a:ext cx="6584124" cy="572928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C91ECA5F-626A-620E-BA10-9DD2DB7D6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4381977" cy="2480508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8191713E-0301-7560-16BF-18F7FAD43D94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6C1A622A-9B09-A429-4AD4-38D36C237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B106C704-4A57-F0D9-6555-3D28D09EE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206BE80E-1DC2-3567-AF9A-859C26DA2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9C50D4A4-27ED-3383-1112-91BE8672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9A55BA54-D5CA-9CF4-2360-5A7BE0C4D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78D30BD0-069B-BAEC-C5AA-0B29385B3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44C20326-4312-E987-6E9F-0691A2E92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A0E91C96-53FF-F251-413B-60750FE15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DD26A7C2-F6D6-16BB-A046-E36157A4CA3D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95BD21B7-0D1F-6C0F-A9C9-896718BE6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62070F59-1CF3-33B7-B532-C224F5301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5EBBEB1-64AD-D302-183C-6573030BB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4EE0A88F-9400-C69A-A7E0-805CD7D96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509875C5-DBAE-A700-0470-CF6DA9F3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301B4ADF-BB9D-3E4A-7C02-C8106EDE8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E5831561-3FC2-1EE6-EC95-B0654AEF0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81006493-0472-E408-BA48-4EDC25BD4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AC955E0A-1D4A-FD3E-0626-509251226098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354FCB96-DD34-911D-C6CA-970DD0EAC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0B789212-EBF5-1FA0-80F8-FE189D294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97D0A8FF-2DED-8ABA-EE9A-C1A21263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28C60CF6-594D-FFF4-6452-3E706DF66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50B172B7-575C-2E36-9665-DB2B53483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C0B96732-3C2C-8E3A-4DF2-1BDC47692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187D30E9-A3CA-907A-9769-5A2714BAC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A31F34BC-6ABE-5B0D-D8B9-E3EB80029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CAACB72F-07A5-255F-CD82-E16BF5555051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D40ED6DF-FF5F-D95F-E2BF-C442A9AF9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3765A05A-BC26-FEC8-23DB-8BF19245A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C2D6AD2B-3E32-E429-C0F4-25210180D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805677C0-2029-781D-CB37-153FF360C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EFEA0A72-0366-6E84-B0B5-AFC559177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07DD3854-5B51-90F0-37BD-7F44D32A9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1EA171CD-A07D-C505-9E7A-ACB964DEA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5FE76D39-464C-0811-2E8C-0EDD00180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B275E61F-5E6B-D1C3-7A6F-CAD7DE36C5C1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AEBD02CD-F3E1-2030-B1A9-E9FEC1E27195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1D01AC3F-18A6-3630-C087-FC513D0224EE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58ED69B1-0D9C-2364-7996-A93E2547B241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0757479-2C69-0736-3412-69FFA99EF9E5}"/>
              </a:ext>
            </a:extLst>
          </p:cNvPr>
          <p:cNvSpPr/>
          <p:nvPr/>
        </p:nvSpPr>
        <p:spPr>
          <a:xfrm>
            <a:off x="756000" y="78631"/>
            <a:ext cx="414119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Nye opdagelser</a:t>
            </a: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6EEC7A6B-1166-497C-A7CC-16BBD0283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036714"/>
              </p:ext>
            </p:extLst>
          </p:nvPr>
        </p:nvGraphicFramePr>
        <p:xfrm>
          <a:off x="190511" y="995317"/>
          <a:ext cx="2584188" cy="3618447"/>
        </p:xfrm>
        <a:graphic>
          <a:graphicData uri="http://schemas.openxmlformats.org/drawingml/2006/table">
            <a:tbl>
              <a:tblPr/>
              <a:tblGrid>
                <a:gridCol w="2584188">
                  <a:extLst>
                    <a:ext uri="{9D8B030D-6E8A-4147-A177-3AD203B41FA5}">
                      <a16:colId xmlns:a16="http://schemas.microsoft.com/office/drawing/2014/main" val="2249565879"/>
                    </a:ext>
                  </a:extLst>
                </a:gridCol>
              </a:tblGrid>
              <a:tr h="3618447">
                <a:tc>
                  <a:txBody>
                    <a:bodyPr/>
                    <a:lstStyle/>
                    <a:p>
                      <a:pPr algn="l" fontAlgn="t"/>
                      <a:r>
                        <a:rPr lang="da-DK" sz="1700" b="0" i="1" u="none" strike="noStrike" kern="1200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2406/4458 Beskrivelse:</a:t>
                      </a:r>
                    </a:p>
                    <a:p>
                      <a:pPr algn="l" fontAlgn="t"/>
                      <a:r>
                        <a:rPr lang="da-DK" sz="1700" b="0" i="1" u="none" strike="noStrike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Danmark. Godt </a:t>
                      </a:r>
                      <a:r>
                        <a:rPr lang="da-DK" sz="1700" b="0" i="1" u="none" strike="noStrike" dirty="0" err="1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lot</a:t>
                      </a:r>
                      <a:r>
                        <a:rPr lang="da-DK" sz="1700" b="0" i="1" u="none" strike="noStrike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 gamle breve </a:t>
                      </a:r>
                      <a:r>
                        <a:rPr lang="da-DK" sz="1700" b="0" i="1" u="none" strike="noStrike" dirty="0" err="1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incl</a:t>
                      </a:r>
                      <a:r>
                        <a:rPr lang="da-DK" sz="1700" b="0" i="1" u="none" strike="noStrike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. 9 meget smukke </a:t>
                      </a:r>
                      <a:r>
                        <a:rPr lang="da-DK" sz="1700" b="0" i="1" u="none" strike="noStrike" dirty="0" err="1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opfrankerede</a:t>
                      </a:r>
                      <a:r>
                        <a:rPr lang="da-DK" sz="1700" b="0" i="1" u="none" strike="noStrike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 helsagskort brugt som adressebreve. </a:t>
                      </a:r>
                    </a:p>
                    <a:p>
                      <a:pPr algn="l" fontAlgn="t"/>
                      <a:r>
                        <a:rPr lang="da-DK" sz="1700" b="0" i="1" u="none" strike="noStrike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</a:rPr>
                        <a:t>Også brev med FEJLPERFORERET 4 øre, grå/blå</a:t>
                      </a:r>
                    </a:p>
                    <a:p>
                      <a:pPr algn="l" fontAlgn="t"/>
                      <a:endParaRPr lang="da-DK" sz="1700" b="0" i="1" dirty="0">
                        <a:solidFill>
                          <a:srgbClr val="333333"/>
                        </a:solidFill>
                        <a:effectLst/>
                        <a:latin typeface="Roboto"/>
                      </a:endParaRPr>
                    </a:p>
                    <a:p>
                      <a:pPr algn="l" fontAlgn="t"/>
                      <a:r>
                        <a:rPr lang="da-DK" sz="1700" b="0" i="1" dirty="0">
                          <a:solidFill>
                            <a:srgbClr val="333333"/>
                          </a:solidFill>
                          <a:effectLst/>
                          <a:latin typeface="Roboto"/>
                        </a:rPr>
                        <a:t>Auktion 2406, Glostrup</a:t>
                      </a:r>
                      <a:endParaRPr lang="da-DK" sz="1700" b="0" dirty="0">
                        <a:solidFill>
                          <a:srgbClr val="333333"/>
                        </a:solidFill>
                        <a:effectLst/>
                        <a:latin typeface="Roboto"/>
                      </a:endParaRPr>
                    </a:p>
                    <a:p>
                      <a:pPr algn="l" fontAlgn="t"/>
                      <a:r>
                        <a:rPr lang="da-DK" sz="1700" b="0" dirty="0">
                          <a:solidFill>
                            <a:srgbClr val="333333"/>
                          </a:solidFill>
                          <a:effectLst/>
                          <a:latin typeface="Roboto"/>
                        </a:rPr>
                        <a:t>Hammerslag:  DKK 1.400 (EUR 190)</a:t>
                      </a:r>
                    </a:p>
                  </a:txBody>
                  <a:tcPr marL="84150" marR="84150" marT="42075" marB="420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84458"/>
                  </a:ext>
                </a:extLst>
              </a:tr>
            </a:tbl>
          </a:graphicData>
        </a:graphic>
      </p:graphicFrame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B78909E1-78AC-4EE2-0282-7CAB4ADF3A20}"/>
              </a:ext>
            </a:extLst>
          </p:cNvPr>
          <p:cNvCxnSpPr>
            <a:cxnSpLocks/>
          </p:cNvCxnSpPr>
          <p:nvPr/>
        </p:nvCxnSpPr>
        <p:spPr>
          <a:xfrm flipV="1">
            <a:off x="3298900" y="1166689"/>
            <a:ext cx="2977722" cy="3169511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61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01F64-3139-0D1D-2D5E-BCBAF381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EB652349-6E69-7BA7-0A50-992BEEDF678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A0BF800D-0A39-208A-9C19-48FF38FB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54BB014C-8A2C-00E2-DCE9-C43540B0A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A6288589-D468-BE0F-88F8-0D8A4A2FD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643FC593-ACA2-62F8-A62A-92E98A821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2AB7342E-2871-E398-3183-E596EC857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89083B88-AEFD-9291-1C79-30F5E86A4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5B1A0ACA-6586-0AC4-4BB8-7030CA2D8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BC6305AD-29CE-DB68-534B-CF38F9F5D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81B7543B-9173-EBD3-8A5A-BB4132E098A5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848D86BF-3560-4C4D-5057-BB09BB9C4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104B393A-2B5E-CE0A-C29E-4E9367CFB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D0F09DDA-4AD3-62B2-E7CE-EBEF016BB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84A50E41-5883-812A-7204-150922038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EAC2DED0-DBAB-4B9E-D0C1-2BC4C9854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7E5B53AA-474E-CE98-C20D-8FD9C97F3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4A3AFBFB-278C-C560-0F3E-7F8AB37DD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2832DF51-EDD0-03D9-94FF-79E42162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1BC5AB12-F6CC-9DD3-2B2D-F3913054EDA6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A7522C7-1A2C-6257-78CF-B086E7C37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355F8872-AE92-82CF-FE77-A8A3B73C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38ED92E3-BF61-EB95-8D41-45BEB17ED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658171DB-E91A-6DD0-504E-81542F60A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E6F29040-9019-BF6D-EE5E-F05283423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7114D2BC-C327-2A16-C5B5-8A6FC7D87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4B9D569D-F419-9749-DA84-CEFAD7AC2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64573E9A-8F65-4AFC-D035-F4BCEA819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586E2479-9AE3-CDC6-5742-F12E8F68755B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D5EA0BF5-0007-35BC-1553-A8287ED71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FE038358-99D0-37C7-B056-F6BA5CCAB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1D6FE504-F592-0326-62F2-8374B32D1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847B94CD-36BA-52FA-6EC0-191C5398A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660B32E6-F807-CA74-C72B-830436AB3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038552A0-7C6B-6446-099C-DE8825928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677573DC-A320-B096-651D-8FEBF328F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0738BAAD-DA05-7B5D-A449-31DBCB881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653A1EC3-B034-4892-878D-8168C03D8B3C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B91A251F-14E4-3C87-4012-A497657F440F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D6FB0E4E-2EB9-F806-2EE6-E7865649CD3E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B21CED0D-D909-DDC9-B607-A41EC870974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F99F942-8586-D489-174C-25D66B375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8" y="925741"/>
            <a:ext cx="8483338" cy="4802167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CD217C69-FA69-8005-3ED7-28C360AAC556}"/>
              </a:ext>
            </a:extLst>
          </p:cNvPr>
          <p:cNvSpPr txBox="1"/>
          <p:nvPr/>
        </p:nvSpPr>
        <p:spPr>
          <a:xfrm>
            <a:off x="251520" y="5733256"/>
            <a:ext cx="87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a-DK" b="1" dirty="0">
                <a:latin typeface="HelveticaNeueLT Std Med" panose="020B0604020202020204" pitchFamily="34" charset="0"/>
              </a:rPr>
              <a:t>Det bliver ikke ringere af, at det sad som </a:t>
            </a:r>
            <a:r>
              <a:rPr lang="da-DK" b="1" dirty="0" err="1">
                <a:latin typeface="HelveticaNeueLT Std Med" panose="020B0604020202020204" pitchFamily="34" charset="0"/>
              </a:rPr>
              <a:t>opfrankering</a:t>
            </a:r>
            <a:r>
              <a:rPr lang="da-DK" b="1" dirty="0">
                <a:latin typeface="HelveticaNeueLT Std Med" panose="020B0604020202020204" pitchFamily="34" charset="0"/>
              </a:rPr>
              <a:t> på en 4 øre </a:t>
            </a:r>
            <a:r>
              <a:rPr lang="da-DK" b="1" dirty="0" err="1">
                <a:latin typeface="HelveticaNeueLT Std Med" panose="020B0604020202020204" pitchFamily="34" charset="0"/>
              </a:rPr>
              <a:t>helsags</a:t>
            </a:r>
            <a:r>
              <a:rPr lang="da-DK" b="1" dirty="0">
                <a:latin typeface="HelveticaNeueLT Std Med" panose="020B0604020202020204" pitchFamily="34" charset="0"/>
              </a:rPr>
              <a:t>-konvolut som ”Postsag” sendt fra LAP II RUDKJØBING 16/4 til København K i 1888. Måske den eneste kendte forsendelse med </a:t>
            </a:r>
            <a:r>
              <a:rPr lang="da-DK" b="1" dirty="0" err="1">
                <a:latin typeface="HelveticaNeueLT Std Med" panose="020B0604020202020204" pitchFamily="34" charset="0"/>
              </a:rPr>
              <a:t>omv</a:t>
            </a:r>
            <a:r>
              <a:rPr lang="da-DK" b="1" dirty="0">
                <a:latin typeface="HelveticaNeueLT Std Med" panose="020B0604020202020204" pitchFamily="34" charset="0"/>
              </a:rPr>
              <a:t>. kamtakning?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E7BB877-1783-DA2E-C8AC-824FABDC807F}"/>
              </a:ext>
            </a:extLst>
          </p:cNvPr>
          <p:cNvSpPr/>
          <p:nvPr/>
        </p:nvSpPr>
        <p:spPr>
          <a:xfrm>
            <a:off x="756000" y="78631"/>
            <a:ext cx="414119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Nye opdagelser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DD69AA2-9B96-D758-3142-F5F79FE02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8" y="2001413"/>
            <a:ext cx="3140611" cy="3647161"/>
          </a:xfrm>
          <a:prstGeom prst="rect">
            <a:avLst/>
          </a:prstGeom>
        </p:spPr>
      </p:pic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C03C3FE1-AE64-A1E8-EF7B-6F07D45E4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845086"/>
              </p:ext>
            </p:extLst>
          </p:nvPr>
        </p:nvGraphicFramePr>
        <p:xfrm>
          <a:off x="3512179" y="3326824"/>
          <a:ext cx="2996136" cy="650067"/>
        </p:xfrm>
        <a:graphic>
          <a:graphicData uri="http://schemas.openxmlformats.org/drawingml/2006/table">
            <a:tbl>
              <a:tblPr/>
              <a:tblGrid>
                <a:gridCol w="2996136">
                  <a:extLst>
                    <a:ext uri="{9D8B030D-6E8A-4147-A177-3AD203B41FA5}">
                      <a16:colId xmlns:a16="http://schemas.microsoft.com/office/drawing/2014/main" val="2249565879"/>
                    </a:ext>
                  </a:extLst>
                </a:gridCol>
              </a:tblGrid>
              <a:tr h="650067">
                <a:tc>
                  <a:txBody>
                    <a:bodyPr/>
                    <a:lstStyle/>
                    <a:p>
                      <a:pPr algn="l" fontAlgn="t"/>
                      <a:r>
                        <a:rPr lang="da-DK" sz="1700" b="1" i="0" u="none" strike="noStrike" kern="1200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Mærket er tryk 47 pos. B29</a:t>
                      </a:r>
                    </a:p>
                    <a:p>
                      <a:pPr algn="l" fontAlgn="t"/>
                      <a:r>
                        <a:rPr lang="da-DK" sz="1700" b="1" i="0" u="none" strike="noStrike" kern="1200" dirty="0">
                          <a:solidFill>
                            <a:srgbClr val="9A183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Omvendt kamtakning</a:t>
                      </a:r>
                      <a:endParaRPr lang="da-DK" sz="1700" b="1" i="0" dirty="0">
                        <a:solidFill>
                          <a:srgbClr val="333333"/>
                        </a:solidFill>
                        <a:effectLst/>
                        <a:latin typeface="Roboto"/>
                      </a:endParaRPr>
                    </a:p>
                  </a:txBody>
                  <a:tcPr marL="84150" marR="84150" marT="42075" marB="420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84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8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65001EC-D39E-A4A5-C167-26F17C50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92"/>
          <a:stretch/>
        </p:blipFill>
        <p:spPr>
          <a:xfrm>
            <a:off x="0" y="2765196"/>
            <a:ext cx="9157298" cy="251468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5A301CD-5A3F-2B22-89E6-1A5E0F499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63"/>
          <a:stretch/>
        </p:blipFill>
        <p:spPr>
          <a:xfrm>
            <a:off x="0" y="273378"/>
            <a:ext cx="9161311" cy="24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0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C48C9-0F09-28AD-B91D-3569D2B57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C0BE76B-75D0-DE46-6B44-D3D892B3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66957" r="21658" b="12538"/>
          <a:stretch/>
        </p:blipFill>
        <p:spPr>
          <a:xfrm>
            <a:off x="0" y="3082446"/>
            <a:ext cx="9144000" cy="261799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182EF0B-1971-D11D-457D-9267515FE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t="1464" r="21693" b="78042"/>
          <a:stretch/>
        </p:blipFill>
        <p:spPr>
          <a:xfrm>
            <a:off x="0" y="273378"/>
            <a:ext cx="9144785" cy="261799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3ACB97E-2084-A04B-FE52-9E0EB8EF53E2}"/>
              </a:ext>
            </a:extLst>
          </p:cNvPr>
          <p:cNvSpPr/>
          <p:nvPr/>
        </p:nvSpPr>
        <p:spPr>
          <a:xfrm>
            <a:off x="4632496" y="587877"/>
            <a:ext cx="2141999" cy="2362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17" dirty="0">
                <a:solidFill>
                  <a:srgbClr val="CC3300"/>
                </a:solidFill>
                <a:latin typeface="Arial Black" panose="020B0A04020102020204" pitchFamily="34" charset="0"/>
              </a:rPr>
              <a:t>28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CA141FD-754E-2ED4-FD74-295F98713C2D}"/>
              </a:ext>
            </a:extLst>
          </p:cNvPr>
          <p:cNvSpPr/>
          <p:nvPr/>
        </p:nvSpPr>
        <p:spPr>
          <a:xfrm>
            <a:off x="6889245" y="3164613"/>
            <a:ext cx="2141999" cy="2362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17" dirty="0">
                <a:solidFill>
                  <a:srgbClr val="CC3300"/>
                </a:solidFill>
                <a:latin typeface="Arial Black" panose="020B0A04020102020204" pitchFamily="34" charset="0"/>
              </a:rPr>
              <a:t>29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85ED76A-359C-4475-8B4B-4676252DFF21}"/>
              </a:ext>
            </a:extLst>
          </p:cNvPr>
          <p:cNvSpPr txBox="1"/>
          <p:nvPr/>
        </p:nvSpPr>
        <p:spPr>
          <a:xfrm>
            <a:off x="65859" y="5724833"/>
            <a:ext cx="8340745" cy="1039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52"/>
              </a:spcAft>
            </a:pPr>
            <a:r>
              <a:rPr lang="da-DK" sz="1472" dirty="0">
                <a:latin typeface="Arial" panose="020B0604020202020204" pitchFamily="34" charset="0"/>
                <a:cs typeface="Arial" panose="020B0604020202020204" pitchFamily="34" charset="0"/>
              </a:rPr>
              <a:t>Både 8 øre 28 og 29 har uldent tryk – alt efter hvornår de er trykt i fabrikationen.</a:t>
            </a:r>
          </a:p>
          <a:p>
            <a:pPr>
              <a:spcAft>
                <a:spcPts val="552"/>
              </a:spcAft>
            </a:pPr>
            <a:r>
              <a:rPr lang="da-DK" sz="1472" dirty="0">
                <a:latin typeface="Arial" panose="020B0604020202020204" pitchFamily="34" charset="0"/>
                <a:cs typeface="Arial" panose="020B0604020202020204" pitchFamily="34" charset="0"/>
              </a:rPr>
              <a:t>Men farverne på både ramme og oval er markant anderledes – som Lasse Nielsen beskriver dem.</a:t>
            </a:r>
          </a:p>
          <a:p>
            <a:endParaRPr lang="da-DK" sz="2209" dirty="0"/>
          </a:p>
        </p:txBody>
      </p:sp>
    </p:spTree>
    <p:extLst>
      <p:ext uri="{BB962C8B-B14F-4D97-AF65-F5344CB8AC3E}">
        <p14:creationId xmlns:p14="http://schemas.microsoft.com/office/powerpoint/2010/main" val="2903324744"/>
      </p:ext>
    </p:extLst>
  </p:cSld>
  <p:clrMapOvr>
    <a:masterClrMapping/>
  </p:clrMapOvr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33693</TotalTime>
  <Words>230</Words>
  <Application>Microsoft Office PowerPoint</Application>
  <PresentationFormat>Skærmshow (4:3)</PresentationFormat>
  <Paragraphs>27</Paragraphs>
  <Slides>6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5" baseType="lpstr">
      <vt:lpstr>Arial</vt:lpstr>
      <vt:lpstr>Arial Black</vt:lpstr>
      <vt:lpstr>Calibri</vt:lpstr>
      <vt:lpstr>Candara</vt:lpstr>
      <vt:lpstr>Century Gothic</vt:lpstr>
      <vt:lpstr>HelveticaNeueLT Std Med</vt:lpstr>
      <vt:lpstr>Roboto</vt:lpstr>
      <vt:lpstr>Wingdings 2</vt:lpstr>
      <vt:lpstr>Human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chris.king@postalhistory.net</dc:creator>
  <cp:lastModifiedBy>Søren Christian Jensen</cp:lastModifiedBy>
  <cp:revision>401</cp:revision>
  <cp:lastPrinted>2023-10-30T17:06:38Z</cp:lastPrinted>
  <dcterms:created xsi:type="dcterms:W3CDTF">2014-02-23T07:38:50Z</dcterms:created>
  <dcterms:modified xsi:type="dcterms:W3CDTF">2025-01-02T11:38:04Z</dcterms:modified>
</cp:coreProperties>
</file>