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70" r:id="rId2"/>
    <p:sldId id="271" r:id="rId3"/>
    <p:sldId id="272" r:id="rId4"/>
    <p:sldId id="389" r:id="rId5"/>
    <p:sldId id="273" r:id="rId6"/>
    <p:sldId id="387" r:id="rId7"/>
    <p:sldId id="274" r:id="rId8"/>
    <p:sldId id="282" r:id="rId9"/>
    <p:sldId id="287" r:id="rId10"/>
    <p:sldId id="284" r:id="rId11"/>
    <p:sldId id="286" r:id="rId12"/>
    <p:sldId id="285" r:id="rId13"/>
    <p:sldId id="391" r:id="rId14"/>
    <p:sldId id="390" r:id="rId15"/>
    <p:sldId id="294" r:id="rId16"/>
    <p:sldId id="385" r:id="rId17"/>
    <p:sldId id="296" r:id="rId18"/>
    <p:sldId id="297" r:id="rId19"/>
    <p:sldId id="392" r:id="rId20"/>
    <p:sldId id="298" r:id="rId21"/>
    <p:sldId id="299" r:id="rId22"/>
    <p:sldId id="300" r:id="rId23"/>
    <p:sldId id="301" r:id="rId24"/>
    <p:sldId id="332" r:id="rId25"/>
    <p:sldId id="302" r:id="rId26"/>
    <p:sldId id="303" r:id="rId27"/>
    <p:sldId id="304" r:id="rId28"/>
    <p:sldId id="305" r:id="rId29"/>
    <p:sldId id="394" r:id="rId30"/>
    <p:sldId id="399" r:id="rId31"/>
    <p:sldId id="398" r:id="rId32"/>
    <p:sldId id="397" r:id="rId33"/>
    <p:sldId id="396" r:id="rId34"/>
    <p:sldId id="308" r:id="rId35"/>
    <p:sldId id="307" r:id="rId36"/>
    <p:sldId id="309" r:id="rId37"/>
    <p:sldId id="310" r:id="rId38"/>
    <p:sldId id="311" r:id="rId39"/>
    <p:sldId id="312" r:id="rId40"/>
    <p:sldId id="393" r:id="rId41"/>
    <p:sldId id="313" r:id="rId42"/>
    <p:sldId id="364" r:id="rId43"/>
    <p:sldId id="395" r:id="rId44"/>
    <p:sldId id="314" r:id="rId45"/>
    <p:sldId id="365" r:id="rId46"/>
    <p:sldId id="366" r:id="rId47"/>
    <p:sldId id="405" r:id="rId48"/>
    <p:sldId id="315" r:id="rId49"/>
    <p:sldId id="316" r:id="rId50"/>
    <p:sldId id="317" r:id="rId51"/>
    <p:sldId id="318" r:id="rId52"/>
    <p:sldId id="408" r:id="rId53"/>
    <p:sldId id="319" r:id="rId54"/>
    <p:sldId id="320" r:id="rId55"/>
    <p:sldId id="321" r:id="rId56"/>
    <p:sldId id="322" r:id="rId57"/>
    <p:sldId id="323" r:id="rId58"/>
    <p:sldId id="324" r:id="rId59"/>
    <p:sldId id="406" r:id="rId60"/>
    <p:sldId id="407" r:id="rId61"/>
    <p:sldId id="325" r:id="rId62"/>
    <p:sldId id="326" r:id="rId63"/>
    <p:sldId id="327" r:id="rId64"/>
    <p:sldId id="328" r:id="rId65"/>
    <p:sldId id="333" r:id="rId66"/>
    <p:sldId id="334" r:id="rId67"/>
    <p:sldId id="335" r:id="rId68"/>
    <p:sldId id="336" r:id="rId69"/>
    <p:sldId id="386" r:id="rId70"/>
    <p:sldId id="337" r:id="rId71"/>
    <p:sldId id="410" r:id="rId72"/>
    <p:sldId id="338" r:id="rId73"/>
    <p:sldId id="339" r:id="rId74"/>
    <p:sldId id="409" r:id="rId75"/>
    <p:sldId id="363" r:id="rId76"/>
    <p:sldId id="402" r:id="rId77"/>
    <p:sldId id="403" r:id="rId78"/>
    <p:sldId id="404" r:id="rId79"/>
    <p:sldId id="401" r:id="rId80"/>
    <p:sldId id="341" r:id="rId81"/>
    <p:sldId id="400" r:id="rId82"/>
    <p:sldId id="340" r:id="rId83"/>
    <p:sldId id="373" r:id="rId84"/>
    <p:sldId id="344" r:id="rId85"/>
    <p:sldId id="342" r:id="rId86"/>
    <p:sldId id="358" r:id="rId87"/>
    <p:sldId id="343" r:id="rId88"/>
    <p:sldId id="361" r:id="rId89"/>
    <p:sldId id="367" r:id="rId90"/>
    <p:sldId id="368" r:id="rId91"/>
    <p:sldId id="369" r:id="rId92"/>
    <p:sldId id="370" r:id="rId93"/>
    <p:sldId id="372" r:id="rId94"/>
    <p:sldId id="356" r:id="rId95"/>
    <p:sldId id="371" r:id="rId96"/>
    <p:sldId id="354" r:id="rId97"/>
    <p:sldId id="351" r:id="rId98"/>
    <p:sldId id="357" r:id="rId99"/>
    <p:sldId id="350" r:id="rId100"/>
    <p:sldId id="349" r:id="rId101"/>
    <p:sldId id="355" r:id="rId102"/>
    <p:sldId id="346" r:id="rId103"/>
    <p:sldId id="347" r:id="rId104"/>
    <p:sldId id="348" r:id="rId105"/>
    <p:sldId id="345" r:id="rId106"/>
    <p:sldId id="362" r:id="rId107"/>
    <p:sldId id="377" r:id="rId108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80287" autoAdjust="0"/>
  </p:normalViewPr>
  <p:slideViewPr>
    <p:cSldViewPr showGuides="1">
      <p:cViewPr>
        <p:scale>
          <a:sx n="200" d="100"/>
          <a:sy n="200" d="100"/>
        </p:scale>
        <p:origin x="-2370" y="-28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4-03-26T19:12:29.33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0 173,'24'0,"-24"0,25 0,-25 0,25 0,1 0,-1 0,24 0,-24 0,0 0,50 0,-50 0,0 0,25 0,-25 0,-25 0,25 0</inkml:trace>
  <inkml:trace contextRef="#ctx0" brushRef="#br0" timeOffset="3170">149 0,'0'0,"0"0,0 0,0 0,0 25,-24-25,24 0,0 0,0 24,-25-24,25 0,-26 0,26 25,0-25,0 0,0 25,-25-25,25 25,0-25,0 0,-25 0,25 25,0-25,0 24,0-24,0 25,0-25,25 0,-25 0,0 0,0 25,25-25,-25 0,26 0,-26 25,0-25,25 0,-25 0,0 0,0 25,24-25,-24 24,0-24,0 0,0 25,25-25,-25 0,25 0,-25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A41FA-73AC-4F02-88DF-52E38F4D7E16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9875-270D-421D-B9BE-DCE370A7A05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183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Essays til 48 </a:t>
            </a:r>
            <a:r>
              <a:rPr lang="da-DK" b="1" dirty="0" err="1" smtClean="0"/>
              <a:t>sk</a:t>
            </a:r>
            <a:r>
              <a:rPr lang="da-DK" b="1" dirty="0" smtClean="0"/>
              <a:t> findes i 7 typer, her type</a:t>
            </a:r>
            <a:r>
              <a:rPr lang="da-DK" b="1" baseline="0" dirty="0" smtClean="0"/>
              <a:t> 3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4066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Brev frankeret med 2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16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sk-svarende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 1.vægtkl. 1.9.1869 - 30.12.1874 via Sverige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5400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16 </a:t>
            </a:r>
            <a:r>
              <a:rPr lang="da-DK" b="1" dirty="0" err="1" smtClean="0"/>
              <a:t>sk</a:t>
            </a:r>
            <a:r>
              <a:rPr lang="da-DK" b="1" dirty="0" smtClean="0"/>
              <a:t> lodret </a:t>
            </a:r>
            <a:r>
              <a:rPr lang="da-DK" b="1" dirty="0" err="1" smtClean="0"/>
              <a:t>parstykke</a:t>
            </a:r>
            <a:r>
              <a:rPr lang="da-DK" b="1" dirty="0" smtClean="0"/>
              <a:t> med ret og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pos A80</a:t>
            </a:r>
            <a:r>
              <a:rPr lang="da-DK" b="1" baseline="0" dirty="0" smtClean="0"/>
              <a:t> og A90.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114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 </a:t>
            </a:r>
            <a:r>
              <a:rPr lang="da-DK" b="1" dirty="0" err="1" smtClean="0"/>
              <a:t>sk</a:t>
            </a:r>
            <a:r>
              <a:rPr lang="da-DK" b="1" dirty="0" smtClean="0"/>
              <a:t> 3 stribe alle</a:t>
            </a:r>
            <a:r>
              <a:rPr lang="da-DK" b="1" baseline="0" dirty="0" smtClean="0"/>
              <a:t> med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rammer pos 47 – 49.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4284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sendt fra Nørre Sundby via</a:t>
            </a:r>
            <a:r>
              <a:rPr lang="da-DK" b="1" baseline="0" dirty="0" smtClean="0"/>
              <a:t> Frederikshavn til Gøteborg. Frankeret med 2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 3 </a:t>
            </a:r>
            <a:r>
              <a:rPr lang="da-DK" b="1" baseline="0" dirty="0" err="1" smtClean="0"/>
              <a:t>sk</a:t>
            </a:r>
            <a:r>
              <a:rPr lang="da-DK" b="1" baseline="0" dirty="0" smtClean="0"/>
              <a:t> tryk 4 pos 76 -77-ret og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075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fra Kalundborg til KBH frankeret med 2 </a:t>
            </a:r>
            <a:r>
              <a:rPr lang="da-DK" b="1" dirty="0" err="1" smtClean="0"/>
              <a:t>stk</a:t>
            </a:r>
            <a:r>
              <a:rPr lang="da-DK" b="1" dirty="0" smtClean="0"/>
              <a:t> 2 </a:t>
            </a:r>
            <a:r>
              <a:rPr lang="da-DK" b="1" dirty="0" err="1" smtClean="0"/>
              <a:t>sk</a:t>
            </a:r>
            <a:r>
              <a:rPr lang="da-DK" b="1" dirty="0" smtClean="0"/>
              <a:t> tryk 8. pos 77 og 78. </a:t>
            </a:r>
            <a:r>
              <a:rPr lang="da-DK" b="1" dirty="0" err="1" smtClean="0"/>
              <a:t>omv</a:t>
            </a:r>
            <a:r>
              <a:rPr lang="da-DK" b="1" dirty="0" smtClean="0"/>
              <a:t> og ret </a:t>
            </a:r>
            <a:r>
              <a:rPr lang="da-DK" b="1" dirty="0" err="1" smtClean="0"/>
              <a:t>rm</a:t>
            </a:r>
            <a:r>
              <a:rPr lang="da-DK" b="1" dirty="0" smtClean="0"/>
              <a:t>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765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4sk 12 tryk pos 77 uden</a:t>
            </a:r>
            <a:r>
              <a:rPr lang="da-DK" b="1" baseline="0" dirty="0" smtClean="0"/>
              <a:t> og med ovalfejl.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809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sendt</a:t>
            </a:r>
            <a:r>
              <a:rPr lang="da-DK" b="1" baseline="0" dirty="0" smtClean="0"/>
              <a:t> fra KBH til Hamburg. Frankeret med 3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 2sk 9 tryk pos A76-78 ret+ </a:t>
            </a:r>
            <a:r>
              <a:rPr lang="da-DK" b="1" baseline="0" dirty="0" err="1" smtClean="0"/>
              <a:t>omv+ret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3250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2 </a:t>
            </a:r>
            <a:r>
              <a:rPr lang="da-DK" b="1" dirty="0" err="1" smtClean="0"/>
              <a:t>sk</a:t>
            </a:r>
            <a:r>
              <a:rPr lang="da-DK" b="1" dirty="0" smtClean="0"/>
              <a:t> 9. </a:t>
            </a:r>
            <a:r>
              <a:rPr lang="da-DK" b="1" dirty="0" err="1" smtClean="0"/>
              <a:t>tr</a:t>
            </a:r>
            <a:r>
              <a:rPr lang="da-DK" b="1" dirty="0" smtClean="0"/>
              <a:t> pos A77 omvendt ramme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8720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2 </a:t>
            </a:r>
            <a:r>
              <a:rPr lang="da-DK" b="1" dirty="0" err="1" smtClean="0"/>
              <a:t>sk</a:t>
            </a:r>
            <a:r>
              <a:rPr lang="da-DK" b="1" dirty="0" smtClean="0"/>
              <a:t> 9. tryk blok med 3 rette rammer og en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pos7-8 og 17-18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661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 </a:t>
            </a:r>
            <a:r>
              <a:rPr lang="da-DK" b="1" dirty="0" err="1" smtClean="0"/>
              <a:t>sk</a:t>
            </a:r>
            <a:r>
              <a:rPr lang="da-DK" b="1" dirty="0" smtClean="0"/>
              <a:t> </a:t>
            </a:r>
            <a:r>
              <a:rPr lang="da-DK" b="1" dirty="0" err="1" smtClean="0"/>
              <a:t>tr</a:t>
            </a:r>
            <a:r>
              <a:rPr lang="da-DK" b="1" dirty="0" smtClean="0"/>
              <a:t> 13, pos A18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, bemærk rammebule i syd ramme på pos 7 og 9. 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392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Essays til 48 </a:t>
            </a:r>
            <a:r>
              <a:rPr lang="da-DK" b="1" dirty="0" err="1" smtClean="0"/>
              <a:t>sk</a:t>
            </a:r>
            <a:r>
              <a:rPr lang="da-DK" b="1" dirty="0" smtClean="0"/>
              <a:t> , her type</a:t>
            </a:r>
            <a:r>
              <a:rPr lang="da-DK" b="1" baseline="0" dirty="0" smtClean="0"/>
              <a:t> 7.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575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Øreudgaverne</a:t>
            </a:r>
            <a:r>
              <a:rPr lang="da-DK" b="1" baseline="0" dirty="0" smtClean="0"/>
              <a:t> har derfor også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rammer i pos A18 og A77. Her et ubrugt par af 3ø.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2592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5 stribe med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pos A18.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729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Her</a:t>
            </a:r>
            <a:r>
              <a:rPr lang="da-DK" b="1" baseline="0" dirty="0" smtClean="0"/>
              <a:t> lidt flere af de isolerede rammer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712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33ø brev til Frankrig 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1501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 </a:t>
            </a:r>
            <a:r>
              <a:rPr lang="da-DK" b="1" dirty="0" err="1" smtClean="0"/>
              <a:t>omv</a:t>
            </a:r>
            <a:r>
              <a:rPr lang="da-DK" b="1" dirty="0" smtClean="0"/>
              <a:t>. rammer af</a:t>
            </a:r>
            <a:r>
              <a:rPr lang="da-DK" b="1" baseline="0" dirty="0" smtClean="0"/>
              <a:t> 16ø er vanskelige af finde i god stand.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623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Parstykket</a:t>
            </a:r>
            <a:r>
              <a:rPr lang="da-DK" b="1" dirty="0" smtClean="0"/>
              <a:t> er flot, dog sammensat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8065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Den </a:t>
            </a:r>
            <a:r>
              <a:rPr lang="da-DK" b="1" dirty="0" err="1" smtClean="0"/>
              <a:t>omv</a:t>
            </a:r>
            <a:r>
              <a:rPr lang="da-DK" b="1" dirty="0" smtClean="0"/>
              <a:t> ramme af 4ø tryk er lidt vanskelig af finde ubrugt.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6453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Lokalbrev med 4ø tryk 2 </a:t>
            </a:r>
            <a:r>
              <a:rPr lang="da-DK" b="1" dirty="0" err="1" smtClean="0"/>
              <a:t>omv</a:t>
            </a:r>
            <a:r>
              <a:rPr lang="da-DK" b="1" dirty="0" smtClean="0"/>
              <a:t> ramme.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74706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8. tryk 1b kendes kun i ganske få eksemplarer  (Karsten</a:t>
            </a:r>
            <a:r>
              <a:rPr lang="da-DK" b="1" baseline="0" dirty="0" smtClean="0"/>
              <a:t> Jensen har kun kendskab til 4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)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2393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12 blok 50ø </a:t>
            </a:r>
            <a:r>
              <a:rPr lang="da-DK" b="1" dirty="0" err="1" smtClean="0"/>
              <a:t>tr</a:t>
            </a:r>
            <a:r>
              <a:rPr lang="da-DK" b="1" dirty="0" smtClean="0"/>
              <a:t> 1b.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4312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err="1" smtClean="0"/>
              <a:t>Ca</a:t>
            </a:r>
            <a:r>
              <a:rPr lang="da-DK" b="1" dirty="0" smtClean="0"/>
              <a:t> 1870 prøvetryk til </a:t>
            </a:r>
            <a:r>
              <a:rPr lang="da-DK" b="1" dirty="0" err="1" smtClean="0"/>
              <a:t>skværdier</a:t>
            </a:r>
            <a:r>
              <a:rPr lang="da-DK" b="1" dirty="0" smtClean="0"/>
              <a:t> </a:t>
            </a:r>
            <a:r>
              <a:rPr lang="da-DK" b="1" smtClean="0"/>
              <a:t>i .</a:t>
            </a:r>
            <a:endParaRPr lang="da-DK" b="1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5701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Eneste kendte brev med 50ø tryk 1a, anvendt i Danmark, øvrigt kendte er</a:t>
            </a:r>
            <a:r>
              <a:rPr lang="da-DK" b="1" baseline="0" dirty="0" smtClean="0"/>
              <a:t> sendt til DVI.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46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50ø tryk 2. i 12 blok med pos 44 falsk perlefejl. Tilsvarende fejl findes i pos 10.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525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frankeret med 10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 50ø heraf pos 56 ret ramme øvrige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ramme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1201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20ø tryk 1a ovalfejl.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402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40ø brev fra </a:t>
            </a:r>
            <a:r>
              <a:rPr lang="da-DK" b="1" dirty="0" err="1" smtClean="0"/>
              <a:t>Kbh</a:t>
            </a:r>
            <a:r>
              <a:rPr lang="da-DK" b="1" dirty="0" smtClean="0"/>
              <a:t> til Uddevalla , Sverige. Frankeret med 1 </a:t>
            </a:r>
            <a:r>
              <a:rPr lang="da-DK" b="1" dirty="0" err="1" smtClean="0"/>
              <a:t>stk</a:t>
            </a:r>
            <a:r>
              <a:rPr lang="da-DK" b="1" dirty="0" smtClean="0"/>
              <a:t> 20ø tryk 1a og</a:t>
            </a:r>
            <a:r>
              <a:rPr lang="da-DK" b="1" baseline="0" dirty="0" smtClean="0"/>
              <a:t>  20ø tryk 1b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697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4ø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tr</a:t>
            </a:r>
            <a:r>
              <a:rPr lang="da-DK" b="1" baseline="0" dirty="0" smtClean="0"/>
              <a:t> 8 pos 24 og 25, pos 25 er tyk ramme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522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100ø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tr</a:t>
            </a:r>
            <a:r>
              <a:rPr lang="da-DK" b="1" baseline="0" dirty="0" smtClean="0"/>
              <a:t> 1 har 2 tykke rammer i pos 60 og pos 95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3764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afbildet i danske brev II.  Frankeret med 100ø </a:t>
            </a:r>
            <a:r>
              <a:rPr lang="da-DK" b="1" dirty="0" err="1" smtClean="0"/>
              <a:t>tr</a:t>
            </a:r>
            <a:r>
              <a:rPr lang="da-DK" b="1" dirty="0" smtClean="0"/>
              <a:t> 1. </a:t>
            </a:r>
          </a:p>
          <a:p>
            <a:r>
              <a:rPr lang="da-DK" b="1" dirty="0" smtClean="0"/>
              <a:t>Et brev hvor porto ikke er angivet under brevet. Mit bud på takst er :</a:t>
            </a:r>
          </a:p>
          <a:p>
            <a:r>
              <a:rPr lang="da-DK" b="1" dirty="0" smtClean="0"/>
              <a:t>1.10.1881 – 1.7.1892  : vægtporto pakke 120ø(6pund) + 30ø x 6 = 300 og</a:t>
            </a:r>
          </a:p>
          <a:p>
            <a:r>
              <a:rPr lang="da-DK" b="1" dirty="0" smtClean="0"/>
              <a:t>1.4.1886:  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alm. brev/pakketakst + assurancegebyr 8ø pr 150kr = 696, i alt 996.  Derfor må brevet være sendt </a:t>
            </a:r>
            <a:r>
              <a:rPr lang="da-DK" sz="1200" b="1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efter  1.4.1886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00752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selvforklarende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483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Helsag</a:t>
            </a:r>
            <a:r>
              <a:rPr lang="da-DK" b="1" dirty="0" smtClean="0"/>
              <a:t> opfrankeret med 8ø </a:t>
            </a:r>
            <a:r>
              <a:rPr lang="da-DK" b="1" dirty="0" err="1" smtClean="0"/>
              <a:t>tr</a:t>
            </a:r>
            <a:r>
              <a:rPr lang="da-DK" b="1" dirty="0" smtClean="0"/>
              <a:t> 11 pos 57 tyk ramme.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300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Farveprøvetryk til </a:t>
            </a:r>
            <a:r>
              <a:rPr lang="da-DK" b="1" dirty="0" err="1" smtClean="0"/>
              <a:t>øreværdier</a:t>
            </a:r>
            <a:r>
              <a:rPr lang="da-DK" b="1" dirty="0" smtClean="0"/>
              <a:t>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7954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Den blandede serie </a:t>
            </a:r>
            <a:r>
              <a:rPr lang="da-DK" b="1" dirty="0" err="1" smtClean="0"/>
              <a:t>helsag</a:t>
            </a:r>
            <a:r>
              <a:rPr lang="da-DK" b="1" dirty="0" smtClean="0"/>
              <a:t> opfrankeret med8ø </a:t>
            </a:r>
            <a:r>
              <a:rPr lang="da-DK" b="1" dirty="0" err="1" smtClean="0"/>
              <a:t>tr</a:t>
            </a:r>
            <a:r>
              <a:rPr lang="da-DK" b="1" dirty="0" smtClean="0"/>
              <a:t> 13 tyk ramme med </a:t>
            </a:r>
            <a:r>
              <a:rPr lang="da-DK" b="1" dirty="0" err="1" smtClean="0"/>
              <a:t>carøes</a:t>
            </a:r>
            <a:r>
              <a:rPr lang="da-DK" b="1" dirty="0" smtClean="0"/>
              <a:t> snit.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8973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20ø -  Det sjældne </a:t>
            </a:r>
            <a:r>
              <a:rPr lang="da-DK" b="1" dirty="0" err="1" smtClean="0"/>
              <a:t>tr</a:t>
            </a:r>
            <a:r>
              <a:rPr lang="da-DK" b="1" dirty="0" smtClean="0"/>
              <a:t>. 3a  trestribe med </a:t>
            </a:r>
            <a:r>
              <a:rPr lang="da-DK" b="1" dirty="0" err="1" smtClean="0"/>
              <a:t>omv</a:t>
            </a:r>
            <a:r>
              <a:rPr lang="da-DK" b="1" dirty="0" smtClean="0"/>
              <a:t> og 2 rette  </a:t>
            </a:r>
            <a:r>
              <a:rPr lang="da-DK" b="1" dirty="0" err="1" smtClean="0"/>
              <a:t>rm</a:t>
            </a:r>
            <a:r>
              <a:rPr lang="da-DK" b="1" dirty="0" smtClean="0"/>
              <a:t>  pos A48-50.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4584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Den blandede serie: 4ø med </a:t>
            </a:r>
            <a:r>
              <a:rPr lang="da-DK" b="1" dirty="0" err="1" smtClean="0"/>
              <a:t>carøe’s</a:t>
            </a:r>
            <a:r>
              <a:rPr lang="da-DK" b="1" dirty="0" smtClean="0"/>
              <a:t> snit og 8ø pos B19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– kendetegn er streg uden for ramme i vest.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45208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33ø postanvisning til Tyskland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7495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12ø </a:t>
            </a:r>
            <a:r>
              <a:rPr lang="da-DK" b="1" dirty="0" err="1" smtClean="0"/>
              <a:t>tr</a:t>
            </a:r>
            <a:r>
              <a:rPr lang="da-DK" b="1" dirty="0" smtClean="0"/>
              <a:t> 6. pos 76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, isoleret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9858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Stor perlefejl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263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Setting</a:t>
            </a:r>
            <a:r>
              <a:rPr lang="da-DK" b="1" dirty="0" smtClean="0"/>
              <a:t> 28: Her kendes fra DK: 3ø, 12ø, 16ø,25øog 50ø utakket. Kun pos 99 og</a:t>
            </a:r>
            <a:r>
              <a:rPr lang="da-DK" b="1" baseline="0" dirty="0" smtClean="0"/>
              <a:t> 100 er ude i privat eje. 100ø kendes også utakket her er mindst  et ark  sluppet ud.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24177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Postopkrævning, frankeret med 25ø single </a:t>
            </a:r>
            <a:r>
              <a:rPr lang="da-DK" b="1" dirty="0" err="1" smtClean="0"/>
              <a:t>tr</a:t>
            </a:r>
            <a:r>
              <a:rPr lang="da-DK" b="1" dirty="0" smtClean="0"/>
              <a:t> 3 pos 26.</a:t>
            </a:r>
          </a:p>
          <a:p>
            <a:r>
              <a:rPr lang="da-DK" b="1" baseline="0" dirty="0" smtClean="0"/>
              <a:t>Porto ¼ 1885 til 1/10 1907 :10ø og </a:t>
            </a:r>
            <a:r>
              <a:rPr lang="da-DK" b="1" dirty="0" smtClean="0"/>
              <a:t>postopkrævning til 15 </a:t>
            </a:r>
            <a:r>
              <a:rPr lang="da-DK" b="1" dirty="0" err="1" smtClean="0"/>
              <a:t>kr</a:t>
            </a:r>
            <a:r>
              <a:rPr lang="da-DK" b="1" dirty="0" smtClean="0"/>
              <a:t> : 15ø , i alt 25ø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1409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Kinabrev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67889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Udleveringen</a:t>
            </a:r>
            <a:r>
              <a:rPr lang="da-DK" b="1" baseline="0" dirty="0" smtClean="0"/>
              <a:t> på Madeira kontrolleret med fregattens skibsjournal, hvoraf det fremgår at skibet provianterede vin på </a:t>
            </a:r>
            <a:r>
              <a:rPr lang="da-DK" b="1" baseline="0" dirty="0" err="1" smtClean="0"/>
              <a:t>Maderia</a:t>
            </a:r>
            <a:r>
              <a:rPr lang="da-DK" b="1" baseline="0" dirty="0" smtClean="0"/>
              <a:t>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50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Prøvetryk 100ø. Kendetegn bule </a:t>
            </a:r>
            <a:r>
              <a:rPr lang="da-DK" b="1" dirty="0" err="1" smtClean="0"/>
              <a:t>ssv</a:t>
            </a:r>
            <a:r>
              <a:rPr lang="da-DK" b="1" dirty="0" smtClean="0"/>
              <a:t> i ydre</a:t>
            </a:r>
            <a:r>
              <a:rPr lang="da-DK" b="1" baseline="0" dirty="0" smtClean="0"/>
              <a:t> ramme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6796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Fra Tryk 38 utakket</a:t>
            </a:r>
            <a:r>
              <a:rPr lang="da-DK" b="1" baseline="0" dirty="0" smtClean="0"/>
              <a:t> kendes 1 ark fra A-pladen og formentlig  3 ark fra B-pladen. Her er pos 97-98 ret og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, eneste kendte utakket med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rm-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72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40949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Anbefalet brev af 2,vægtklasse. Takst 40ø + anbefalingsgebyr 16ø, i alt 56ø Frankeret med såvel 4ø som</a:t>
            </a:r>
            <a:r>
              <a:rPr lang="da-DK" b="1" baseline="0" dirty="0" smtClean="0"/>
              <a:t> 8 ø utakket.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73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95397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69 </a:t>
            </a:r>
            <a:r>
              <a:rPr lang="da-DK" b="1" dirty="0" err="1" smtClean="0"/>
              <a:t>omv</a:t>
            </a:r>
            <a:r>
              <a:rPr lang="da-DK" b="1" dirty="0" smtClean="0"/>
              <a:t> serien.   </a:t>
            </a:r>
            <a:r>
              <a:rPr lang="da-DK" b="1" dirty="0" err="1" smtClean="0"/>
              <a:t>Tr</a:t>
            </a:r>
            <a:r>
              <a:rPr lang="da-DK" b="1" dirty="0" smtClean="0"/>
              <a:t> 40. ni blok med 8 rette og 1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.  Pos A69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75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52985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4ø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korrespodancekort</a:t>
            </a:r>
            <a:r>
              <a:rPr lang="da-DK" b="1" baseline="0" dirty="0" smtClean="0"/>
              <a:t>, sendt fra Bjerringbro til Haiti, opfrankeret med 4øtr 74 og 4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 3ø </a:t>
            </a:r>
            <a:r>
              <a:rPr lang="da-DK" b="1" baseline="0" dirty="0" err="1" smtClean="0"/>
              <a:t>tr</a:t>
            </a:r>
            <a:r>
              <a:rPr lang="da-DK" b="1" baseline="0" dirty="0" smtClean="0"/>
              <a:t> 13 pos 95-96 ret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og pos 85-86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8634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sendt fra Odense til Algier. Frankeret med 4ø </a:t>
            </a:r>
            <a:r>
              <a:rPr lang="da-DK" b="1" dirty="0" err="1" smtClean="0"/>
              <a:t>tr</a:t>
            </a:r>
            <a:r>
              <a:rPr lang="da-DK" b="1" dirty="0" smtClean="0"/>
              <a:t> 83 og 3ø </a:t>
            </a:r>
            <a:r>
              <a:rPr lang="da-DK" b="1" dirty="0" err="1" smtClean="0"/>
              <a:t>tr</a:t>
            </a:r>
            <a:r>
              <a:rPr lang="da-DK" b="1" dirty="0" smtClean="0"/>
              <a:t> 14 pos 6-7.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35700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Fundet på QXL  Mærket er </a:t>
            </a:r>
            <a:r>
              <a:rPr lang="da-DK" b="1" dirty="0" err="1" smtClean="0"/>
              <a:t>grovtakket</a:t>
            </a:r>
            <a:r>
              <a:rPr lang="da-DK" b="1" dirty="0" smtClean="0"/>
              <a:t>.  Bemærk dato:  9-4-00.  </a:t>
            </a:r>
            <a:r>
              <a:rPr lang="da-DK" b="1" dirty="0" err="1" smtClean="0"/>
              <a:t>tr</a:t>
            </a:r>
            <a:r>
              <a:rPr lang="da-DK" b="1" dirty="0" smtClean="0"/>
              <a:t> 7 pos 50 isoleret ramme. Alle </a:t>
            </a:r>
            <a:r>
              <a:rPr lang="da-DK" b="1" dirty="0" err="1" smtClean="0"/>
              <a:t>grovtakkede</a:t>
            </a:r>
            <a:r>
              <a:rPr lang="da-DK" b="1" dirty="0" smtClean="0"/>
              <a:t> rette rammer stemplet inden september</a:t>
            </a:r>
            <a:r>
              <a:rPr lang="da-DK" b="1" baseline="0" dirty="0" smtClean="0"/>
              <a:t> 01 er pos 50 fra tryk 6 eller 7</a:t>
            </a:r>
            <a:r>
              <a:rPr lang="da-DK" baseline="0" dirty="0" smtClean="0"/>
              <a:t>-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8921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12ø </a:t>
            </a:r>
            <a:r>
              <a:rPr lang="da-DK" b="1" dirty="0" err="1" smtClean="0"/>
              <a:t>tr</a:t>
            </a:r>
            <a:r>
              <a:rPr lang="da-DK" b="1" dirty="0" smtClean="0"/>
              <a:t> 26 pos 50 </a:t>
            </a:r>
            <a:r>
              <a:rPr lang="da-DK" b="1" dirty="0" err="1" smtClean="0"/>
              <a:t>isloeret</a:t>
            </a:r>
            <a:r>
              <a:rPr lang="da-DK" b="1" dirty="0" smtClean="0"/>
              <a:t> ramme.  Kendetegn  rød streg.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20736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16ø  tryk 26 overtrykt 35 ø.</a:t>
            </a:r>
            <a:r>
              <a:rPr lang="da-DK" b="1" baseline="0" dirty="0" smtClean="0"/>
              <a:t>  Kun 2 breve kendt.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1753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Firblok 25ø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tr</a:t>
            </a:r>
            <a:r>
              <a:rPr lang="da-DK" b="1" baseline="0" dirty="0" smtClean="0"/>
              <a:t> 8 </a:t>
            </a:r>
            <a:r>
              <a:rPr lang="da-DK" b="1" baseline="0" dirty="0" err="1" smtClean="0"/>
              <a:t>incl</a:t>
            </a:r>
            <a:r>
              <a:rPr lang="da-DK" b="1" baseline="0" dirty="0" smtClean="0"/>
              <a:t> pos 51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21044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16ø </a:t>
            </a:r>
            <a:r>
              <a:rPr lang="da-DK" b="1" dirty="0" err="1" smtClean="0"/>
              <a:t>tr</a:t>
            </a:r>
            <a:r>
              <a:rPr lang="da-DK" b="1" dirty="0" smtClean="0"/>
              <a:t> 31 pos 51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291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Til venstre 48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sk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pos 45. Kendetegn at fjeren rører rammen.  Til højre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pos 80. kendetegn fjeren rører ikke og spidsen er </a:t>
            </a:r>
            <a:r>
              <a:rPr lang="da-DK" b="1" baseline="0" dirty="0" err="1" smtClean="0"/>
              <a:t>løs-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8569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16ø </a:t>
            </a:r>
            <a:r>
              <a:rPr lang="da-DK" b="1" dirty="0" err="1" smtClean="0"/>
              <a:t>tr</a:t>
            </a:r>
            <a:r>
              <a:rPr lang="da-DK" b="1" dirty="0" smtClean="0"/>
              <a:t> 32 </a:t>
            </a:r>
            <a:r>
              <a:rPr lang="da-DK" b="1" dirty="0" err="1" smtClean="0"/>
              <a:t>incl</a:t>
            </a:r>
            <a:r>
              <a:rPr lang="da-DK" b="1" dirty="0" smtClean="0"/>
              <a:t> pos 51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.  Se hvid plet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71681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16ø Se hvid plet, altså tryk 32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pos 51.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89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36133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B13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29625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B88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00068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Anbefalet brev fra Aabybro til </a:t>
            </a:r>
            <a:r>
              <a:rPr lang="da-DK" b="1" dirty="0" err="1" smtClean="0"/>
              <a:t>Thorupstrandgaard</a:t>
            </a:r>
            <a:r>
              <a:rPr lang="da-DK" b="1" dirty="0" smtClean="0"/>
              <a:t>, midterste mærke pos</a:t>
            </a:r>
            <a:r>
              <a:rPr lang="da-DK" b="1" baseline="0" dirty="0" smtClean="0"/>
              <a:t> B88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08703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Rec.-breve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1.vægtkl. 1.4.1885 - 30.9.1902. Frankeret med 3ø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11, 8ø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67 og 3 forskellige tryk af 4ø: -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64,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68 B1 og </a:t>
            </a:r>
            <a:r>
              <a:rPr lang="da-DK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62 A52-</a:t>
            </a:r>
          </a:p>
          <a:p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Afsender var H Rohde Udgiver af Skandinavisk Frimærke-tidende. Rørholmsgade 12 KBH K-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25811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Utakket stemplet </a:t>
            </a:r>
            <a:r>
              <a:rPr lang="da-DK" b="1" dirty="0" err="1" smtClean="0"/>
              <a:t>parstykke</a:t>
            </a:r>
            <a:r>
              <a:rPr lang="da-DK" b="1" dirty="0" smtClean="0"/>
              <a:t> </a:t>
            </a:r>
            <a:r>
              <a:rPr lang="da-DK" b="1" dirty="0" err="1" smtClean="0"/>
              <a:t>Tr</a:t>
            </a:r>
            <a:r>
              <a:rPr lang="da-DK" b="1" dirty="0" smtClean="0"/>
              <a:t>  70 pos B51-52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57423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Parstykke</a:t>
            </a:r>
            <a:r>
              <a:rPr lang="da-DK" b="1" dirty="0" smtClean="0"/>
              <a:t> ret og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med takningsfejl pos A5-A6</a:t>
            </a:r>
            <a:r>
              <a:rPr lang="da-DK" dirty="0" smtClean="0"/>
              <a:t>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467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Tryk 107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undtagen pos 47 ret </a:t>
            </a:r>
            <a:r>
              <a:rPr lang="da-DK" b="1" dirty="0" err="1" smtClean="0"/>
              <a:t>rm</a:t>
            </a:r>
            <a:r>
              <a:rPr lang="da-DK" b="1" dirty="0" smtClean="0"/>
              <a:t> 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28318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undtagen pos A77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184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Utakket</a:t>
            </a:r>
            <a:r>
              <a:rPr lang="da-DK" b="1" baseline="0" dirty="0" smtClean="0"/>
              <a:t> 48 </a:t>
            </a:r>
            <a:r>
              <a:rPr lang="da-DK" b="1" baseline="0" dirty="0" err="1" smtClean="0"/>
              <a:t>sk</a:t>
            </a:r>
            <a:r>
              <a:rPr lang="da-DK" b="1" baseline="0" dirty="0" smtClean="0"/>
              <a:t> pos 45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. Eneste kendte fra den position.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32070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Utakket fra tryk</a:t>
            </a:r>
            <a:r>
              <a:rPr lang="da-DK" b="1" baseline="0" dirty="0" smtClean="0"/>
              <a:t> 108-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08663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Tryk 116 pos B97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99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38235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8ø  </a:t>
            </a:r>
            <a:r>
              <a:rPr lang="da-DK" b="1" dirty="0" err="1" smtClean="0"/>
              <a:t>tr</a:t>
            </a:r>
            <a:r>
              <a:rPr lang="da-DK" b="1" dirty="0" smtClean="0"/>
              <a:t> 119 pos A7 – A10, 17 – 20. A10 ret </a:t>
            </a:r>
            <a:r>
              <a:rPr lang="da-DK" b="1" dirty="0" err="1" smtClean="0"/>
              <a:t>rm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61864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4ø tryk 127 </a:t>
            </a:r>
            <a:r>
              <a:rPr lang="da-DK" b="1" dirty="0" err="1" smtClean="0"/>
              <a:t>omv</a:t>
            </a:r>
            <a:r>
              <a:rPr lang="da-DK" b="1" dirty="0" smtClean="0"/>
              <a:t> ramme fra nederste række.</a:t>
            </a:r>
            <a:r>
              <a:rPr lang="da-DK" b="1" baseline="0" dirty="0" smtClean="0"/>
              <a:t>   23CY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59924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A9-A10, A19-A20 3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og 1 ret ramme A10-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2486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Isolerede rette rammer nederste række</a:t>
            </a:r>
            <a:r>
              <a:rPr lang="da-DK" b="1" baseline="0" dirty="0" smtClean="0"/>
              <a:t> tryk 119.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57111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8ø</a:t>
            </a:r>
            <a:r>
              <a:rPr lang="da-DK" b="1" baseline="0" dirty="0" smtClean="0"/>
              <a:t> tryk 120 pos B19 med rammebule. 4ø </a:t>
            </a:r>
            <a:r>
              <a:rPr lang="da-DK" b="1" baseline="0" dirty="0" err="1" smtClean="0"/>
              <a:t>provisorie</a:t>
            </a:r>
            <a:r>
              <a:rPr lang="da-DK" b="1" baseline="0" dirty="0" smtClean="0"/>
              <a:t> pos B20 flækket RE i øre i overtryk.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85031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15 korsbånd til Kina, ikke helt almindeligt..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0318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Sjovt brev, fordi: Brevet er </a:t>
            </a:r>
            <a:r>
              <a:rPr lang="da-DK" b="1" baseline="0" dirty="0" smtClean="0"/>
              <a:t> med 2 </a:t>
            </a:r>
            <a:r>
              <a:rPr lang="da-DK" b="1" baseline="0" dirty="0" err="1" smtClean="0"/>
              <a:t>stk</a:t>
            </a:r>
            <a:r>
              <a:rPr lang="da-DK" b="1" baseline="0" dirty="0" smtClean="0"/>
              <a:t> 8ø </a:t>
            </a:r>
            <a:r>
              <a:rPr lang="da-DK" b="1" baseline="0" dirty="0" err="1" smtClean="0"/>
              <a:t>omv</a:t>
            </a:r>
            <a:r>
              <a:rPr lang="da-DK" b="1" baseline="0" dirty="0" smtClean="0"/>
              <a:t> og ret </a:t>
            </a:r>
            <a:r>
              <a:rPr lang="da-DK" b="1" baseline="0" dirty="0" err="1" smtClean="0"/>
              <a:t>rm</a:t>
            </a:r>
            <a:r>
              <a:rPr lang="da-DK" b="1" baseline="0" dirty="0" smtClean="0"/>
              <a:t> stemplet med NYLARS stjernestempel sendt til USA. Sat i strafporto med 2 cents. Sendt til  </a:t>
            </a:r>
            <a:r>
              <a:rPr lang="da-DK" b="1" baseline="0" dirty="0" err="1" smtClean="0"/>
              <a:t>Wiby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29452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Det var hvad jeg har valgt at vise</a:t>
            </a:r>
            <a:r>
              <a:rPr lang="da-DK" b="1" baseline="0" dirty="0" smtClean="0"/>
              <a:t> fra min samling. Gå op og se, der er rigtig mange isolerede rammer som jeg ikke har nævnt. </a:t>
            </a:r>
            <a:r>
              <a:rPr lang="da-DK" b="1" baseline="0" smtClean="0"/>
              <a:t>Den vil </a:t>
            </a:r>
            <a:r>
              <a:rPr lang="da-DK" b="1" baseline="0" dirty="0" smtClean="0"/>
              <a:t>blive gjort klar til KPK udstillingen i efteråret. 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107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047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55 </a:t>
            </a:r>
            <a:r>
              <a:rPr lang="da-DK" b="1" dirty="0" err="1" smtClean="0"/>
              <a:t>sk</a:t>
            </a:r>
            <a:r>
              <a:rPr lang="da-DK" b="1" dirty="0" smtClean="0"/>
              <a:t> frankering til DVI, her med 48 </a:t>
            </a:r>
            <a:r>
              <a:rPr lang="da-DK" b="1" dirty="0" err="1" smtClean="0"/>
              <a:t>sk</a:t>
            </a:r>
            <a:r>
              <a:rPr lang="da-DK" b="1" dirty="0" smtClean="0"/>
              <a:t> </a:t>
            </a:r>
            <a:r>
              <a:rPr lang="da-DK" b="1" dirty="0" err="1" smtClean="0"/>
              <a:t>omv</a:t>
            </a:r>
            <a:r>
              <a:rPr lang="da-DK" b="1" dirty="0" smtClean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 pos 45. 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Brev 1.vægtkl. 1.11.1865 - 31.12.1874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0742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Brev fra KBH til Helsingfors Finland.  Frankeret med 17sk. Eneste kendte 17 </a:t>
            </a:r>
            <a:r>
              <a:rPr lang="da-DK" b="1" dirty="0" err="1" smtClean="0"/>
              <a:t>sk</a:t>
            </a:r>
            <a:r>
              <a:rPr lang="da-DK" b="1" dirty="0" smtClean="0"/>
              <a:t> til Finland</a:t>
            </a:r>
            <a:r>
              <a:rPr lang="da-DK" b="1" baseline="0" dirty="0" smtClean="0"/>
              <a:t> med tofarvede mærker. </a:t>
            </a:r>
            <a:r>
              <a:rPr lang="da-DK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1.vægtkl. 1.5.1868 - 12.7.1872 via Rusland</a:t>
            </a:r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B9875-270D-421D-B9BE-DCE370A7A05C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84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B6659-6C47-4CF9-915F-EE76D3B735FC}" type="datetimeFigureOut">
              <a:rPr lang="da-DK" smtClean="0"/>
              <a:pPr/>
              <a:t>04-01-2016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2AEE-F1C0-43E1-A484-37061C595519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customXml" Target="../ink/ink1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2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577886"/>
            <a:ext cx="4968552" cy="61266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48 SK</a:t>
            </a:r>
            <a:endParaRPr lang="da-DK" dirty="0"/>
          </a:p>
        </p:txBody>
      </p:sp>
      <p:pic>
        <p:nvPicPr>
          <p:cNvPr id="4" name="Pladsholder til indhold 3" descr="2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538" y="1200353"/>
            <a:ext cx="4658427" cy="5324991"/>
          </a:xfrm>
        </p:spPr>
      </p:pic>
      <p:pic>
        <p:nvPicPr>
          <p:cNvPr id="5" name="Billede 4" descr="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1132" y="1196752"/>
            <a:ext cx="4592868" cy="5283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89400" y="5313363"/>
              <a:ext cx="161925" cy="125412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9982" y="5303993"/>
                <a:ext cx="180762" cy="14415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8ø  tr 119 pos A7 – A10, 17 – 20. A10 ret </a:t>
            </a:r>
            <a:r>
              <a:rPr lang="da-DK" b="1" dirty="0" err="1"/>
              <a:t>rm</a:t>
            </a:r>
            <a:r>
              <a:rPr lang="da-DK" b="1" dirty="0"/>
              <a:t/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858" y="1268760"/>
            <a:ext cx="8559940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4ø tryk 127 </a:t>
            </a:r>
            <a:r>
              <a:rPr lang="da-DK" b="1" dirty="0" err="1"/>
              <a:t>omv</a:t>
            </a:r>
            <a:r>
              <a:rPr lang="da-DK" b="1" dirty="0"/>
              <a:t> ramme fra nederste række.   23CY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335" y="1052736"/>
            <a:ext cx="9171178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A9-A10, A19-A20 3 </a:t>
            </a:r>
            <a:r>
              <a:rPr lang="da-DK" b="1" dirty="0" err="1"/>
              <a:t>omv</a:t>
            </a:r>
            <a:r>
              <a:rPr lang="da-DK" b="1" dirty="0"/>
              <a:t> </a:t>
            </a:r>
            <a:r>
              <a:rPr lang="da-DK" b="1" dirty="0" err="1"/>
              <a:t>rm</a:t>
            </a:r>
            <a:r>
              <a:rPr lang="da-DK" b="1" dirty="0"/>
              <a:t> og 1 ret ramme A10-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453165"/>
            <a:ext cx="6048672" cy="63355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Isolerede rette rammer nederste række tryk 119.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996953"/>
            <a:ext cx="9144000" cy="21475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3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3283" y="-387424"/>
            <a:ext cx="8577433" cy="6943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1" y="230194"/>
            <a:ext cx="7336568" cy="63671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2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0400" y="0"/>
            <a:ext cx="8263200" cy="66036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Hulstrimmel 3"/>
          <p:cNvSpPr/>
          <p:nvPr/>
        </p:nvSpPr>
        <p:spPr>
          <a:xfrm>
            <a:off x="899592" y="1988840"/>
            <a:ext cx="6696743" cy="1989713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Spørgsmål</a:t>
            </a:r>
            <a:endParaRPr lang="da-DK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48 SK</a:t>
            </a:r>
            <a:endParaRPr lang="da-DK" dirty="0"/>
          </a:p>
        </p:txBody>
      </p:sp>
      <p:pic>
        <p:nvPicPr>
          <p:cNvPr id="4" name="Pladsholder til indhold 3" descr="2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1" y="1196752"/>
            <a:ext cx="4968551" cy="5678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48 SK</a:t>
            </a:r>
            <a:endParaRPr lang="da-DK" dirty="0"/>
          </a:p>
        </p:txBody>
      </p:sp>
      <p:pic>
        <p:nvPicPr>
          <p:cNvPr id="4" name="Pladsholder til indhold 3" descr="2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6435" y="1019838"/>
            <a:ext cx="8871129" cy="5838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19" y="1600200"/>
            <a:ext cx="3955762" cy="4525963"/>
          </a:xfrm>
        </p:spPr>
      </p:pic>
    </p:spTree>
    <p:extLst>
      <p:ext uri="{BB962C8B-B14F-4D97-AF65-F5344CB8AC3E}">
        <p14:creationId xmlns:p14="http://schemas.microsoft.com/office/powerpoint/2010/main" val="32186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7" y="1600200"/>
            <a:ext cx="7101406" cy="4525963"/>
          </a:xfrm>
        </p:spPr>
      </p:pic>
    </p:spTree>
    <p:extLst>
      <p:ext uri="{BB962C8B-B14F-4D97-AF65-F5344CB8AC3E}">
        <p14:creationId xmlns:p14="http://schemas.microsoft.com/office/powerpoint/2010/main" val="41064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60002"/>
            <a:ext cx="9211478" cy="5818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b="1" dirty="0"/>
              <a:t>17 skilling Breve 1.vægtkl. 1.5.1868 - 12.7.1872 via Rusland</a:t>
            </a:r>
          </a:p>
          <a:p>
            <a:r>
              <a:rPr lang="da-DK" dirty="0"/>
              <a:t>11 + 12 + 13 + 14 (2 + 3 + 4 + 8 sk. 1864 udg.)...................... </a:t>
            </a:r>
            <a:r>
              <a:rPr lang="da-DK" b="1" dirty="0"/>
              <a:t>(R4)</a:t>
            </a:r>
          </a:p>
          <a:p>
            <a:r>
              <a:rPr lang="da-DK" dirty="0"/>
              <a:t>11 + 14 (2 + 2x8 sk. 1864 udg.)</a:t>
            </a:r>
          </a:p>
          <a:p>
            <a:r>
              <a:rPr lang="da-DK" dirty="0"/>
              <a:t>NB: Overfrankeret med 1 sk........................................... </a:t>
            </a:r>
            <a:r>
              <a:rPr lang="da-DK" b="1" dirty="0"/>
              <a:t>(1K)</a:t>
            </a:r>
          </a:p>
          <a:p>
            <a:r>
              <a:rPr lang="da-DK" dirty="0"/>
              <a:t>12 + 14 (3x3 + 8 sk. 1864 udg.).............................................. </a:t>
            </a:r>
            <a:r>
              <a:rPr lang="da-DK" b="1" dirty="0"/>
              <a:t>(2K)</a:t>
            </a:r>
          </a:p>
          <a:p>
            <a:r>
              <a:rPr lang="da-DK" dirty="0"/>
              <a:t>12A + 14 (3x3 sk. 1864 udg. </a:t>
            </a:r>
            <a:r>
              <a:rPr lang="da-DK" dirty="0" err="1"/>
              <a:t>linietk</a:t>
            </a:r>
            <a:r>
              <a:rPr lang="da-DK" dirty="0"/>
              <a:t>. + 8 sk. 1864 udg.).......... </a:t>
            </a:r>
            <a:r>
              <a:rPr lang="da-DK" b="1" dirty="0"/>
              <a:t>(1K)</a:t>
            </a:r>
          </a:p>
          <a:p>
            <a:r>
              <a:rPr lang="da-DK" dirty="0"/>
              <a:t>13 + 14A (2x4 sk. 1864 + 8 sk. 1864 udg. </a:t>
            </a:r>
            <a:r>
              <a:rPr lang="da-DK" dirty="0" err="1"/>
              <a:t>linietk</a:t>
            </a:r>
            <a:r>
              <a:rPr lang="da-DK" dirty="0"/>
              <a:t>.)</a:t>
            </a:r>
          </a:p>
          <a:p>
            <a:r>
              <a:rPr lang="da-DK" dirty="0"/>
              <a:t>NB: Betalt kontant 1 sk................................................... </a:t>
            </a:r>
            <a:r>
              <a:rPr lang="da-DK" b="1" dirty="0"/>
              <a:t>(1K)</a:t>
            </a:r>
          </a:p>
          <a:p>
            <a:r>
              <a:rPr lang="da-DK" dirty="0"/>
              <a:t>13 + 14 (4 + 2x8 sk. 1864 udg.)</a:t>
            </a:r>
          </a:p>
          <a:p>
            <a:r>
              <a:rPr lang="da-DK" dirty="0"/>
              <a:t>NB: Overfrankeret med 3 sk........................................... </a:t>
            </a:r>
            <a:r>
              <a:rPr lang="da-DK" b="1" dirty="0"/>
              <a:t>(2K)</a:t>
            </a:r>
          </a:p>
          <a:p>
            <a:r>
              <a:rPr lang="da-DK" dirty="0"/>
              <a:t>16 + 17 + 18 + 19 (2 + 3 + 4 + 8 sk. 1870 udg</a:t>
            </a:r>
            <a:r>
              <a:rPr lang="da-DK" dirty="0" smtClean="0"/>
              <a:t>.)......................</a:t>
            </a:r>
            <a:r>
              <a:rPr lang="da-DK" b="1" dirty="0"/>
              <a:t> (1K)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35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2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7631" y="1486651"/>
            <a:ext cx="8708737" cy="53713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666126"/>
            <a:ext cx="3924436" cy="5971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4" y="1600200"/>
            <a:ext cx="7419611" cy="4525963"/>
          </a:xfrm>
        </p:spPr>
      </p:pic>
    </p:spTree>
    <p:extLst>
      <p:ext uri="{BB962C8B-B14F-4D97-AF65-F5344CB8AC3E}">
        <p14:creationId xmlns:p14="http://schemas.microsoft.com/office/powerpoint/2010/main" val="31791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2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741977"/>
            <a:ext cx="5220580" cy="61160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782" y="511646"/>
            <a:ext cx="8496436" cy="6346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 SK</a:t>
            </a:r>
            <a:endParaRPr lang="da-DK" dirty="0"/>
          </a:p>
        </p:txBody>
      </p:sp>
      <p:pic>
        <p:nvPicPr>
          <p:cNvPr id="4" name="Pladsholder til indhold 3" descr="2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9144000" cy="38382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2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760" y="1285653"/>
            <a:ext cx="8892480" cy="55723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2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70855" y="1235830"/>
            <a:ext cx="9214855" cy="5082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3276" y="1396280"/>
            <a:ext cx="8459204" cy="47140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56990" y="1412776"/>
            <a:ext cx="9249921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1452377"/>
            <a:ext cx="4536504" cy="5237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138429"/>
            <a:ext cx="4464496" cy="67195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808" y="1166239"/>
            <a:ext cx="9104192" cy="5691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6" y="1600200"/>
            <a:ext cx="6909867" cy="4525963"/>
          </a:xfrm>
        </p:spPr>
      </p:pic>
    </p:spTree>
    <p:extLst>
      <p:ext uri="{BB962C8B-B14F-4D97-AF65-F5344CB8AC3E}">
        <p14:creationId xmlns:p14="http://schemas.microsoft.com/office/powerpoint/2010/main" val="37212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PRØVETRYK</a:t>
            </a:r>
            <a:endParaRPr lang="da-DK" dirty="0"/>
          </a:p>
        </p:txBody>
      </p:sp>
      <p:pic>
        <p:nvPicPr>
          <p:cNvPr id="4" name="Pladsholder til indhold 3" descr="2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274" y="1700808"/>
            <a:ext cx="7847166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0" y="1600200"/>
            <a:ext cx="7926380" cy="4525963"/>
          </a:xfrm>
        </p:spPr>
      </p:pic>
    </p:spTree>
    <p:extLst>
      <p:ext uri="{BB962C8B-B14F-4D97-AF65-F5344CB8AC3E}">
        <p14:creationId xmlns:p14="http://schemas.microsoft.com/office/powerpoint/2010/main" val="42845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89" y="1600200"/>
            <a:ext cx="4980221" cy="4525963"/>
          </a:xfrm>
        </p:spPr>
      </p:pic>
    </p:spTree>
    <p:extLst>
      <p:ext uri="{BB962C8B-B14F-4D97-AF65-F5344CB8AC3E}">
        <p14:creationId xmlns:p14="http://schemas.microsoft.com/office/powerpoint/2010/main" val="24404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3" y="1600200"/>
            <a:ext cx="6809393" cy="4525963"/>
          </a:xfrm>
        </p:spPr>
      </p:pic>
    </p:spTree>
    <p:extLst>
      <p:ext uri="{BB962C8B-B14F-4D97-AF65-F5344CB8AC3E}">
        <p14:creationId xmlns:p14="http://schemas.microsoft.com/office/powerpoint/2010/main" val="20254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8" y="1600200"/>
            <a:ext cx="7082884" cy="4525963"/>
          </a:xfrm>
        </p:spPr>
      </p:pic>
    </p:spTree>
    <p:extLst>
      <p:ext uri="{BB962C8B-B14F-4D97-AF65-F5344CB8AC3E}">
        <p14:creationId xmlns:p14="http://schemas.microsoft.com/office/powerpoint/2010/main" val="39679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268760"/>
            <a:ext cx="7200800" cy="5926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4181" y="2060849"/>
            <a:ext cx="9168181" cy="2808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00192" y="458309"/>
            <a:ext cx="2465219" cy="3468259"/>
          </a:xfrm>
        </p:spPr>
      </p:pic>
      <p:pic>
        <p:nvPicPr>
          <p:cNvPr id="5" name="Billede 4" descr="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9887" y="620688"/>
            <a:ext cx="2544165" cy="3392219"/>
          </a:xfrm>
          <a:prstGeom prst="rect">
            <a:avLst/>
          </a:prstGeom>
        </p:spPr>
      </p:pic>
      <p:pic>
        <p:nvPicPr>
          <p:cNvPr id="6" name="Billede 5" descr="2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548" y="620688"/>
            <a:ext cx="2266778" cy="3161474"/>
          </a:xfrm>
          <a:prstGeom prst="rect">
            <a:avLst/>
          </a:prstGeom>
        </p:spPr>
      </p:pic>
      <p:pic>
        <p:nvPicPr>
          <p:cNvPr id="7" name="Billede 6" descr="2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3861048"/>
            <a:ext cx="3744416" cy="316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7546" y="1368186"/>
            <a:ext cx="7696862" cy="52291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3242562" cy="4824536"/>
          </a:xfrm>
        </p:spPr>
      </p:pic>
      <p:pic>
        <p:nvPicPr>
          <p:cNvPr id="6" name="Billede 5" descr="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412776"/>
            <a:ext cx="3168352" cy="4823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13531" y="1484784"/>
            <a:ext cx="3378949" cy="5040560"/>
          </a:xfrm>
        </p:spPr>
      </p:pic>
      <p:pic>
        <p:nvPicPr>
          <p:cNvPr id="5" name="Billede 4" descr="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7219" y="1628800"/>
            <a:ext cx="5615657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3" y="0"/>
            <a:ext cx="5803654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28" y="0"/>
            <a:ext cx="6140944" cy="6858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3" y="0"/>
            <a:ext cx="580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48" y="1600200"/>
            <a:ext cx="5774504" cy="4525963"/>
          </a:xfrm>
        </p:spPr>
      </p:pic>
    </p:spTree>
    <p:extLst>
      <p:ext uri="{BB962C8B-B14F-4D97-AF65-F5344CB8AC3E}">
        <p14:creationId xmlns:p14="http://schemas.microsoft.com/office/powerpoint/2010/main" val="371508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251676"/>
            <a:ext cx="4896544" cy="63546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336" y="260648"/>
            <a:ext cx="8974664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57" y="1600200"/>
            <a:ext cx="3078886" cy="4525963"/>
          </a:xfrm>
        </p:spPr>
      </p:pic>
    </p:spTree>
    <p:extLst>
      <p:ext uri="{BB962C8B-B14F-4D97-AF65-F5344CB8AC3E}">
        <p14:creationId xmlns:p14="http://schemas.microsoft.com/office/powerpoint/2010/main" val="14796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389746"/>
            <a:ext cx="4392488" cy="6740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99943" y="-137887"/>
            <a:ext cx="7284425" cy="68001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7531" y="332657"/>
            <a:ext cx="8088885" cy="6525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" y="274638"/>
            <a:ext cx="9025984" cy="7038281"/>
          </a:xfrm>
        </p:spPr>
      </p:pic>
    </p:spTree>
    <p:extLst>
      <p:ext uri="{BB962C8B-B14F-4D97-AF65-F5344CB8AC3E}">
        <p14:creationId xmlns:p14="http://schemas.microsoft.com/office/powerpoint/2010/main" val="5572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2121" y="692696"/>
            <a:ext cx="6160717" cy="616530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2093" y="290654"/>
            <a:ext cx="9166093" cy="60398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PRØVETRYK</a:t>
            </a:r>
            <a:endParaRPr lang="da-DK" dirty="0"/>
          </a:p>
        </p:txBody>
      </p:sp>
      <p:pic>
        <p:nvPicPr>
          <p:cNvPr id="4" name="Pladsholder til indhold 3" descr="2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247532"/>
            <a:ext cx="3384376" cy="5049068"/>
          </a:xfrm>
        </p:spPr>
      </p:pic>
      <p:pic>
        <p:nvPicPr>
          <p:cNvPr id="5" name="Billede 4" descr="2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72816"/>
            <a:ext cx="3444496" cy="388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412776"/>
            <a:ext cx="4512928" cy="5574061"/>
          </a:xfrm>
        </p:spPr>
      </p:pic>
      <p:pic>
        <p:nvPicPr>
          <p:cNvPr id="5" name="Pladsholder til indhold 3" descr="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789040"/>
            <a:ext cx="4512928" cy="5574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772816" y="2420888"/>
            <a:ext cx="9052449" cy="5414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35" y="1600200"/>
            <a:ext cx="5172529" cy="4525963"/>
          </a:xfrm>
        </p:spPr>
      </p:pic>
    </p:spTree>
    <p:extLst>
      <p:ext uri="{BB962C8B-B14F-4D97-AF65-F5344CB8AC3E}">
        <p14:creationId xmlns:p14="http://schemas.microsoft.com/office/powerpoint/2010/main" val="37981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83616" y="2348880"/>
            <a:ext cx="9383101" cy="450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153298"/>
            <a:ext cx="3960440" cy="55480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65993" y="514199"/>
            <a:ext cx="7638455" cy="63438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indhold 6" descr="2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4930" y="1"/>
            <a:ext cx="4097070" cy="6857999"/>
          </a:xfrm>
        </p:spPr>
      </p:pic>
      <p:pic>
        <p:nvPicPr>
          <p:cNvPr id="8" name="Billede 7" descr="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6338" y="180816"/>
            <a:ext cx="4176464" cy="6267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4034" name="Picture 2" descr="D:\KPK\2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68" y="1252686"/>
            <a:ext cx="8550796" cy="534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3314" y="1340768"/>
            <a:ext cx="9030686" cy="49814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9" y="1600200"/>
            <a:ext cx="7138742" cy="4525963"/>
          </a:xfrm>
        </p:spPr>
      </p:pic>
    </p:spTree>
    <p:extLst>
      <p:ext uri="{BB962C8B-B14F-4D97-AF65-F5344CB8AC3E}">
        <p14:creationId xmlns:p14="http://schemas.microsoft.com/office/powerpoint/2010/main" val="1868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28" y="1600200"/>
            <a:ext cx="3830143" cy="4525963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28" y="0"/>
            <a:ext cx="6140944" cy="6858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91" y="0"/>
            <a:ext cx="5719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9" y="1600200"/>
            <a:ext cx="7138742" cy="4525963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91"/>
            <a:ext cx="9144000" cy="585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71062" y="1772816"/>
            <a:ext cx="9337237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9292"/>
            <a:ext cx="4326340" cy="6967348"/>
          </a:xfrm>
        </p:spPr>
      </p:pic>
      <p:pic>
        <p:nvPicPr>
          <p:cNvPr id="5" name="Billede 4" descr="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"/>
            <a:ext cx="4523110" cy="674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2263" y="34030"/>
            <a:ext cx="6999473" cy="68239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3" y="-324880"/>
            <a:ext cx="6480720" cy="730976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762889"/>
            <a:ext cx="7488832" cy="609511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701468"/>
            <a:ext cx="4752528" cy="5796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5557" y="228864"/>
            <a:ext cx="7282827" cy="58972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5767" y="476672"/>
            <a:ext cx="8656713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4" y="1272625"/>
            <a:ext cx="6688487" cy="5468743"/>
          </a:xfrm>
        </p:spPr>
      </p:pic>
    </p:spTree>
    <p:extLst>
      <p:ext uri="{BB962C8B-B14F-4D97-AF65-F5344CB8AC3E}">
        <p14:creationId xmlns:p14="http://schemas.microsoft.com/office/powerpoint/2010/main" val="22432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PRØVETRYK</a:t>
            </a:r>
            <a:endParaRPr lang="da-DK" dirty="0"/>
          </a:p>
        </p:txBody>
      </p:sp>
      <p:pic>
        <p:nvPicPr>
          <p:cNvPr id="4" name="Pladsholder til indhold 3" descr="2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7" y="1130152"/>
            <a:ext cx="5904656" cy="5727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052" y="836712"/>
            <a:ext cx="8353895" cy="55568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6" y="98988"/>
            <a:ext cx="8071244" cy="6027176"/>
          </a:xfrm>
        </p:spPr>
      </p:pic>
    </p:spTree>
    <p:extLst>
      <p:ext uri="{BB962C8B-B14F-4D97-AF65-F5344CB8AC3E}">
        <p14:creationId xmlns:p14="http://schemas.microsoft.com/office/powerpoint/2010/main" val="36334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908" y="1196752"/>
            <a:ext cx="8466608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00550"/>
            <a:ext cx="9505020" cy="5557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5" y="1263464"/>
            <a:ext cx="8395575" cy="5395355"/>
          </a:xfrm>
        </p:spPr>
      </p:pic>
    </p:spTree>
    <p:extLst>
      <p:ext uri="{BB962C8B-B14F-4D97-AF65-F5344CB8AC3E}">
        <p14:creationId xmlns:p14="http://schemas.microsoft.com/office/powerpoint/2010/main" val="10597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3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377280"/>
            <a:ext cx="7774954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6" y="1600200"/>
            <a:ext cx="6288507" cy="4525963"/>
          </a:xfr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837010"/>
            <a:ext cx="9144000" cy="65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34" y="571029"/>
            <a:ext cx="3420149" cy="4525963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02" y="448370"/>
            <a:ext cx="4092269" cy="537443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4" y="554732"/>
            <a:ext cx="2984349" cy="516170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42" y="3573016"/>
            <a:ext cx="5455858" cy="656996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" y="4005064"/>
            <a:ext cx="3365287" cy="42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5" y="274638"/>
            <a:ext cx="8509949" cy="6065150"/>
          </a:xfrm>
        </p:spPr>
      </p:pic>
    </p:spTree>
    <p:extLst>
      <p:ext uri="{BB962C8B-B14F-4D97-AF65-F5344CB8AC3E}">
        <p14:creationId xmlns:p14="http://schemas.microsoft.com/office/powerpoint/2010/main" val="34620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8" y="1600200"/>
            <a:ext cx="7172683" cy="4525963"/>
          </a:xfrm>
        </p:spPr>
      </p:pic>
    </p:spTree>
    <p:extLst>
      <p:ext uri="{BB962C8B-B14F-4D97-AF65-F5344CB8AC3E}">
        <p14:creationId xmlns:p14="http://schemas.microsoft.com/office/powerpoint/2010/main" val="17057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48 SK</a:t>
            </a:r>
            <a:endParaRPr lang="da-DK" dirty="0"/>
          </a:p>
        </p:txBody>
      </p:sp>
      <p:pic>
        <p:nvPicPr>
          <p:cNvPr id="4" name="Pladsholder til indhold 3" descr="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1105456"/>
            <a:ext cx="7200800" cy="574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48" y="450862"/>
            <a:ext cx="8775704" cy="595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63" y="1600200"/>
            <a:ext cx="6629673" cy="4525963"/>
          </a:xfrm>
        </p:spPr>
      </p:pic>
    </p:spTree>
    <p:extLst>
      <p:ext uri="{BB962C8B-B14F-4D97-AF65-F5344CB8AC3E}">
        <p14:creationId xmlns:p14="http://schemas.microsoft.com/office/powerpoint/2010/main" val="2456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378978"/>
            <a:ext cx="8352928" cy="69684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9154" name="Picture 2" descr="D:\billeder fra pc\Billeder\29B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717" y="175936"/>
            <a:ext cx="5850565" cy="6506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77137"/>
            <a:ext cx="5760640" cy="66808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3282" y="858944"/>
            <a:ext cx="8771206" cy="5999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3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3356992"/>
            <a:ext cx="5702731" cy="662231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9488" y="620688"/>
            <a:ext cx="8564923" cy="623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5099" y="1268760"/>
            <a:ext cx="8560844" cy="5184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2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029" y="548680"/>
            <a:ext cx="9366413" cy="630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48 SK</a:t>
            </a:r>
            <a:endParaRPr lang="da-DK" dirty="0"/>
          </a:p>
        </p:txBody>
      </p:sp>
      <p:pic>
        <p:nvPicPr>
          <p:cNvPr id="4" name="Pladsholder til indhold 3" descr="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768" y="1178425"/>
            <a:ext cx="8748464" cy="5679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B13</a:t>
            </a:r>
            <a:endParaRPr lang="da-DK" dirty="0"/>
          </a:p>
        </p:txBody>
      </p:sp>
      <p:pic>
        <p:nvPicPr>
          <p:cNvPr id="4" name="Pladsholder til indhold 3" descr="2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9158118" cy="5517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B88</a:t>
            </a:r>
            <a:endParaRPr lang="da-DK" dirty="0"/>
          </a:p>
        </p:txBody>
      </p:sp>
      <p:pic>
        <p:nvPicPr>
          <p:cNvPr id="4" name="Pladsholder til indhold 3" descr="2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91329" y="1058144"/>
            <a:ext cx="9526657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 b="1" dirty="0"/>
              <a:t>Anbefalet brev fra Aabybro til </a:t>
            </a:r>
            <a:r>
              <a:rPr lang="da-DK" sz="2000" b="1" dirty="0" err="1"/>
              <a:t>Thorupstrandgaard</a:t>
            </a:r>
            <a:r>
              <a:rPr lang="da-DK" sz="2000" b="1" dirty="0"/>
              <a:t>, midterste mærke pos B88</a:t>
            </a:r>
            <a:endParaRPr lang="da-DK" sz="2000" dirty="0"/>
          </a:p>
        </p:txBody>
      </p:sp>
      <p:pic>
        <p:nvPicPr>
          <p:cNvPr id="4" name="Pladsholder til indhold 3" descr="2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1828" y="1354025"/>
            <a:ext cx="9407655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937" y="404664"/>
            <a:ext cx="8229600" cy="1143000"/>
          </a:xfrm>
        </p:spPr>
        <p:txBody>
          <a:bodyPr>
            <a:normAutofit/>
          </a:bodyPr>
          <a:lstStyle/>
          <a:p>
            <a:r>
              <a:rPr lang="da-DK" sz="2000" b="1" dirty="0"/>
              <a:t>3ø tr 11, 8ø tr 67 og 3 forskellige tryk af 4ø: - tr 64, tr 68 B1 og tr 62 A52-</a:t>
            </a:r>
            <a:br>
              <a:rPr lang="da-DK" sz="2000" b="1" dirty="0"/>
            </a:br>
            <a:endParaRPr lang="da-DK" sz="2000" dirty="0"/>
          </a:p>
        </p:txBody>
      </p:sp>
      <p:pic>
        <p:nvPicPr>
          <p:cNvPr id="4" name="Pladsholder til indhold 3" descr="2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80528" y="1000572"/>
            <a:ext cx="9053475" cy="65418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Tr  70 pos B51-52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2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457078"/>
            <a:ext cx="8280920" cy="54009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3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17374" y="836712"/>
            <a:ext cx="9404776" cy="6076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Tryk 107 </a:t>
            </a:r>
            <a:r>
              <a:rPr lang="da-DK" b="1" dirty="0" err="1"/>
              <a:t>omv</a:t>
            </a:r>
            <a:r>
              <a:rPr lang="da-DK" b="1" dirty="0"/>
              <a:t> </a:t>
            </a:r>
            <a:r>
              <a:rPr lang="da-DK" b="1" dirty="0" err="1" smtClean="0"/>
              <a:t>rm</a:t>
            </a:r>
            <a:r>
              <a:rPr lang="da-DK" b="1" dirty="0" smtClean="0"/>
              <a:t>, </a:t>
            </a:r>
            <a:r>
              <a:rPr lang="da-DK" b="1" dirty="0"/>
              <a:t>pos 47 ret </a:t>
            </a:r>
            <a:r>
              <a:rPr lang="da-DK" b="1" dirty="0" err="1"/>
              <a:t>rm</a:t>
            </a:r>
            <a:r>
              <a:rPr lang="da-DK" b="1" dirty="0"/>
              <a:t> .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846138"/>
            <a:ext cx="5472608" cy="6360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/>
              <a:t>Omv</a:t>
            </a:r>
            <a:r>
              <a:rPr lang="da-DK" b="1" dirty="0"/>
              <a:t> </a:t>
            </a:r>
            <a:r>
              <a:rPr lang="da-DK" b="1" dirty="0" err="1"/>
              <a:t>rm</a:t>
            </a:r>
            <a:r>
              <a:rPr lang="da-DK" b="1" dirty="0"/>
              <a:t> undtagen pos A77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74592" y="846138"/>
            <a:ext cx="5394816" cy="6406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Tr 108-</a:t>
            </a:r>
            <a:endParaRPr lang="da-DK" dirty="0"/>
          </a:p>
        </p:txBody>
      </p:sp>
      <p:pic>
        <p:nvPicPr>
          <p:cNvPr id="4" name="Pladsholder til indhold 3" descr="3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047427"/>
            <a:ext cx="8676456" cy="41898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/>
              <a:t>Tryk 116 pos B97 </a:t>
            </a:r>
            <a:r>
              <a:rPr lang="da-DK" b="1" dirty="0" err="1"/>
              <a:t>omv</a:t>
            </a:r>
            <a:r>
              <a:rPr lang="da-DK" b="1" dirty="0"/>
              <a:t> </a:t>
            </a:r>
            <a:r>
              <a:rPr lang="da-DK" b="1" dirty="0" err="1"/>
              <a:t>rm</a:t>
            </a:r>
            <a:r>
              <a:rPr lang="da-DK" b="1" dirty="0"/>
              <a:t> 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 descr="3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2125" y="1340768"/>
            <a:ext cx="8692394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1597</Words>
  <Application>Microsoft Office PowerPoint</Application>
  <PresentationFormat>Skærmshow (4:3)</PresentationFormat>
  <Paragraphs>197</Paragraphs>
  <Slides>107</Slides>
  <Notes>79</Notes>
  <HiddenSlides>9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107</vt:i4>
      </vt:variant>
    </vt:vector>
  </HeadingPairs>
  <TitlesOfParts>
    <vt:vector size="110" baseType="lpstr">
      <vt:lpstr>Arial</vt:lpstr>
      <vt:lpstr>Calibri</vt:lpstr>
      <vt:lpstr>Kontortema</vt:lpstr>
      <vt:lpstr>PowerPoint-præsentation</vt:lpstr>
      <vt:lpstr>PowerPoint-præsentation</vt:lpstr>
      <vt:lpstr>PRØVETRYK</vt:lpstr>
      <vt:lpstr>PowerPoint-præsentation</vt:lpstr>
      <vt:lpstr>PRØVETRYK</vt:lpstr>
      <vt:lpstr>PowerPoint-præsentation</vt:lpstr>
      <vt:lpstr>PRØVETRYK</vt:lpstr>
      <vt:lpstr>48 SK</vt:lpstr>
      <vt:lpstr>48 SK</vt:lpstr>
      <vt:lpstr>48 SK</vt:lpstr>
      <vt:lpstr>48 SK</vt:lpstr>
      <vt:lpstr>48 SK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4 SK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B13</vt:lpstr>
      <vt:lpstr>B88</vt:lpstr>
      <vt:lpstr>Anbefalet brev fra Aabybro til Thorupstrandgaard, midterste mærke pos B88</vt:lpstr>
      <vt:lpstr>3ø tr 11, 8ø tr 67 og 3 forskellige tryk af 4ø: - tr 64, tr 68 B1 og tr 62 A52- </vt:lpstr>
      <vt:lpstr>Tr  70 pos B51-52 </vt:lpstr>
      <vt:lpstr>PowerPoint-præsentation</vt:lpstr>
      <vt:lpstr>Tryk 107 omv rm, pos 47 ret rm . </vt:lpstr>
      <vt:lpstr>Omv rm undtagen pos A77 </vt:lpstr>
      <vt:lpstr>Tr 108-</vt:lpstr>
      <vt:lpstr>Tryk 116 pos B97 omv rm  </vt:lpstr>
      <vt:lpstr>8ø  tr 119 pos A7 – A10, 17 – 20. A10 ret rm </vt:lpstr>
      <vt:lpstr>4ø tryk 127 omv ramme fra nederste række.   23CY </vt:lpstr>
      <vt:lpstr>A9-A10, A19-A20 3 omv rm og 1 ret ramme A10- </vt:lpstr>
      <vt:lpstr>Isolerede rette rammer nederste række tryk 119. </vt:lpstr>
      <vt:lpstr>PowerPoint-præsentation</vt:lpstr>
      <vt:lpstr>PowerPoint-præsentation</vt:lpstr>
      <vt:lpstr>PowerPoint-præsentation</vt:lpstr>
      <vt:lpstr>PowerPoint-præsentation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RBS</dc:title>
  <dc:creator>Bruger</dc:creator>
  <cp:lastModifiedBy>Jan Kjeld</cp:lastModifiedBy>
  <cp:revision>207</cp:revision>
  <dcterms:created xsi:type="dcterms:W3CDTF">2014-03-24T22:20:41Z</dcterms:created>
  <dcterms:modified xsi:type="dcterms:W3CDTF">2016-01-04T08:39:29Z</dcterms:modified>
</cp:coreProperties>
</file>