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451" r:id="rId2"/>
    <p:sldId id="387" r:id="rId3"/>
    <p:sldId id="390" r:id="rId4"/>
    <p:sldId id="392" r:id="rId5"/>
    <p:sldId id="391" r:id="rId6"/>
    <p:sldId id="419" r:id="rId7"/>
    <p:sldId id="420" r:id="rId8"/>
    <p:sldId id="394" r:id="rId9"/>
    <p:sldId id="395" r:id="rId10"/>
    <p:sldId id="396" r:id="rId11"/>
    <p:sldId id="397" r:id="rId12"/>
    <p:sldId id="455" r:id="rId13"/>
    <p:sldId id="454" r:id="rId14"/>
    <p:sldId id="271" r:id="rId15"/>
    <p:sldId id="399" r:id="rId16"/>
    <p:sldId id="444" r:id="rId17"/>
    <p:sldId id="445" r:id="rId18"/>
    <p:sldId id="446" r:id="rId19"/>
    <p:sldId id="447" r:id="rId20"/>
    <p:sldId id="436" r:id="rId21"/>
    <p:sldId id="435" r:id="rId22"/>
    <p:sldId id="401" r:id="rId23"/>
    <p:sldId id="402" r:id="rId24"/>
    <p:sldId id="404" r:id="rId25"/>
    <p:sldId id="403" r:id="rId26"/>
    <p:sldId id="405" r:id="rId27"/>
    <p:sldId id="406" r:id="rId28"/>
    <p:sldId id="433" r:id="rId29"/>
    <p:sldId id="432" r:id="rId30"/>
    <p:sldId id="407" r:id="rId31"/>
    <p:sldId id="408" r:id="rId32"/>
    <p:sldId id="412" r:id="rId33"/>
    <p:sldId id="413" r:id="rId34"/>
    <p:sldId id="443" r:id="rId35"/>
    <p:sldId id="442" r:id="rId36"/>
    <p:sldId id="415" r:id="rId37"/>
    <p:sldId id="414" r:id="rId38"/>
    <p:sldId id="430" r:id="rId39"/>
    <p:sldId id="429" r:id="rId40"/>
    <p:sldId id="424" r:id="rId41"/>
    <p:sldId id="423" r:id="rId42"/>
    <p:sldId id="416" r:id="rId43"/>
    <p:sldId id="411" r:id="rId44"/>
    <p:sldId id="452" r:id="rId45"/>
    <p:sldId id="453" r:id="rId46"/>
    <p:sldId id="418" r:id="rId47"/>
    <p:sldId id="417" r:id="rId48"/>
    <p:sldId id="437" r:id="rId49"/>
    <p:sldId id="438" r:id="rId50"/>
    <p:sldId id="439" r:id="rId51"/>
    <p:sldId id="440" r:id="rId52"/>
    <p:sldId id="441" r:id="rId53"/>
    <p:sldId id="449" r:id="rId54"/>
    <p:sldId id="448" r:id="rId55"/>
    <p:sldId id="377" r:id="rId56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80287" autoAdjust="0"/>
  </p:normalViewPr>
  <p:slideViewPr>
    <p:cSldViewPr showGuides="1">
      <p:cViewPr varScale="1">
        <p:scale>
          <a:sx n="92" d="100"/>
          <a:sy n="92" d="100"/>
        </p:scale>
        <p:origin x="-12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0" timeString="2014-03-31T06:58:50.61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284 204,'0'0,"0"0,0 0,25 0,-25 0,25 0,-25 0,24 0,1 0,-25 0,25-24,-1 24,1 0,-25-25,49 25,-49 0,25 0,-25 0,49 0,-49-24,25 24,24 0,-49 0,25 0,0 0,-1 0,-24 0,25 0,-25 0,25 0,-1-25,1 25,0 0,-25 0,24 0,-24 0,0-25,25 25,-25 0,25 0,-1 0,1 0,0 0,-1 0,-24 0,25 0,-25 0,24 0,1 0,-25 0,0-24,25 24,-25 0,24 0,-24 0,25 0,0 0,-25 0,24 0,-24 0,25 0,0 0,-25 0,24 0,1 0,0 0,-1 0,1 0,0 0,24 0,-24 0,-1 0,50 0,-49 0,24 0,1 0,-1 0,-24-25,24 25,-24 0,49 0,-50 0,1 0,24 0,1 0,-26 0,1 0,24 0,1 0,-26 0,26 0,-1 0,-24-24,-1 24,50 0,-49 0,-1 0,26 0,-1 0,-24 0,-1 0,26 0,-50 0,24 0,-24 0,0 0,25 0,0 0,-25 0,0 0,24 0,-24 24,0-24,0 0,25 0,0 25,-25-25,0 24,24-24,-24 0,0 0,0 25,0-25,0 25,25-25,-25 0,0 24,0 1,0-25,25 24,-25-24,0 25,24-25,-24 25,0-25,0 24,0-24,0 0,0 25,0-25,0 24,25-24,-25 25,0-25,0 25,0-25,0 0,0 24,0 1,0-25,0 24,25-24,-25 0,0 25,0-25,0 25,24-1,-24-24,0 25,0-1,0 1,0 0,0-1,0 1,0-1,0 1,0 0,0-1,0 1,0-25,0 24,0 1,0 0,0-1,0-24,0 25,0-1,25 1,-25-25,0 25,0-1,0-24,0 25,0-25,0 24,0 1,0 0,0-25,0 49,0-25,0 1,0 0,0-1,0 1,0-1,0 1,0 24,0-24,0-25,0 49,0-24,0-1,0 25,0-49,0 25,0 24,-25-24,25-1,0 26,0-1,0-25,0 50,0-49,-24 24,-1 0,25 25,-25-49,25-1,0 26,-24-26,24 1,0 24,-25-49,25 25,0-25,0 24,0 1,0-25,0 0,0 24,0-24,0 25,0-25,0 25,0-1,0 1,0-25,0 49,0-49,0 25,0-25,0 24,0 1,0-25,0 24,0-24,0 25,0 0,0-25,0 24,0-24,0 25,0-25,0 24,0-24,0 25,0-25,0 25,0-25,0 24,0 1,0-25,0 24,0-24,0 0,0 25,0-25,0 25,0-1,-25-24,25 25,0-25,0 24,-24 1,24 0,-25-25,25 0,0 24,0-24,0 25,0-25,-25 0,25 24,0-24,0 0,-24 25,24-25,-25 25,0-1,1 1,-1-1,25-24,-25 25,25-25,-24 25,24-25,-25 24,0-24,25 25,-24-25,24 0,-50 24,50-24,-49 0,0 25,0 0,24-1,-49-24,25 0,-1 0,1 25,0-25,24 0,0 0,-24 0,24 24,1-24,-26 0,26 0,-1 0,0 0,-24 0,49 0,-49 0,-1 0,1 0,0 0,-1 0,1 0,0 0,49 0,-25 0,0 0,1 0,24 0,-25 0,0 0,1 0,24 0,-50 0,26-24,-1-1,0 25,1-24,-1 24,25-25,-49 25,49 0,-25 0,25-25,-49 25,24 0,1 0,-1 0,25 0,-25 0,1 0,24 0,-25-24,25 24,-25 0,1 0,24 0,-25 0,25 0,-25 0,25 0,-49 0,24 0,-24 0,0 0,24 0,25 0,-49-25,24 25,0 0,25 0,-24 0,24-24,-25 24,25 0,0-25,-25 0,1 25,24-24,0-1,-25 1,0-1,1 0,24 1,-50-1,50 1,-24-1,-1-24,25 49,-25-25,25 1,-24-1,24-24,-25 24,0 1,25-26,0 26,-24-25,24 24,-25 25,25-49,0 49,0-25,0 1,0-1,0 0,0 1,0 24,0-25,0 1,0-1,0 25,0-25,0 1,0 24,0-49,0 49,0-50,0 50,0-24,0-25,0 24,0 0,0-24,0 25,0-1,0 0,0-48,0 48,0 0,0-24,0 0,0 0,0 24,0-24,0 24,0-24,0 24,0-24,0 25,0-1,0 0,0 1,0-1,0-24,0 49,0-49,0 24,0 1,0-26,0 26,0-1,0 1,25-1,-25-24,0 49,0-25,0-24,0 24,0 1,0-25,0 49,0-50,0 26,0 24,0-49,24 49,-24-25,0 0,0 1,0 24,0-25,0 25,0-24,0-1,0 25,0-25,25 25,-25 0,0-24,0 24,0-25,0 1,0 24,0 0,0-25,0 25,25 0,-25-25,0 1,0 24,0 0,0-25,24 25,-24-24,0 24,0 0,0-25,25 25,-25-25,25 25,-25 0,0 0,0-24,0 24,24 0,-24-25,0 25,0-24,25 24,0 0,-25 0,0 0,0-25,24 25,-24 0,0 0,0-25,25 25,-25 0,0 0,25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A41FA-73AC-4F02-88DF-52E38F4D7E16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B9875-270D-421D-B9BE-DCE370A7A05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1839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Essays til 48 </a:t>
            </a:r>
            <a:r>
              <a:rPr lang="da-DK" b="1" dirty="0" err="1" smtClean="0"/>
              <a:t>sk</a:t>
            </a:r>
            <a:r>
              <a:rPr lang="da-DK" b="1" dirty="0" smtClean="0"/>
              <a:t> , her type</a:t>
            </a:r>
            <a:r>
              <a:rPr lang="da-DK" b="1" baseline="0" dirty="0" smtClean="0"/>
              <a:t> 7.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57589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69 </a:t>
            </a:r>
            <a:r>
              <a:rPr lang="da-DK" b="1" dirty="0" err="1" smtClean="0"/>
              <a:t>omv</a:t>
            </a:r>
            <a:r>
              <a:rPr lang="da-DK" b="1" dirty="0" smtClean="0"/>
              <a:t> serien.   </a:t>
            </a:r>
            <a:r>
              <a:rPr lang="da-DK" b="1" dirty="0" err="1" smtClean="0"/>
              <a:t>Tr</a:t>
            </a:r>
            <a:r>
              <a:rPr lang="da-DK" b="1" dirty="0" smtClean="0"/>
              <a:t> 40. ni blok med 8 rette og 1 </a:t>
            </a:r>
            <a:r>
              <a:rPr lang="da-DK" b="1" dirty="0" err="1" smtClean="0"/>
              <a:t>omv</a:t>
            </a:r>
            <a:r>
              <a:rPr lang="da-DK" b="1" dirty="0" smtClean="0"/>
              <a:t> </a:t>
            </a:r>
            <a:r>
              <a:rPr lang="da-DK" b="1" dirty="0" err="1" smtClean="0"/>
              <a:t>rm</a:t>
            </a:r>
            <a:r>
              <a:rPr lang="da-DK" b="1" dirty="0" smtClean="0"/>
              <a:t>.  Pos A69 . OF 12.10 manglende kors 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2985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Fundet på QXL  Mærket er </a:t>
            </a:r>
            <a:r>
              <a:rPr lang="da-DK" b="1" dirty="0" err="1" smtClean="0"/>
              <a:t>grovtakket</a:t>
            </a:r>
            <a:r>
              <a:rPr lang="da-DK" b="1" dirty="0" smtClean="0"/>
              <a:t>.  Bemærk dato:  9-4-00.  </a:t>
            </a:r>
            <a:r>
              <a:rPr lang="da-DK" b="1" dirty="0" err="1" smtClean="0"/>
              <a:t>tr</a:t>
            </a:r>
            <a:r>
              <a:rPr lang="da-DK" b="1" dirty="0" smtClean="0"/>
              <a:t> 7 pos 50 isoleret ramme. Alle </a:t>
            </a:r>
            <a:r>
              <a:rPr lang="da-DK" b="1" dirty="0" err="1" smtClean="0"/>
              <a:t>grovtakkede</a:t>
            </a:r>
            <a:r>
              <a:rPr lang="da-DK" b="1" dirty="0" smtClean="0"/>
              <a:t> rette rammer stemplet inden september</a:t>
            </a:r>
            <a:r>
              <a:rPr lang="da-DK" b="1" baseline="0" dirty="0" smtClean="0"/>
              <a:t> 01 er pos 50 fra tryk 6 eller 7</a:t>
            </a:r>
            <a:r>
              <a:rPr lang="da-DK" baseline="0" dirty="0" smtClean="0"/>
              <a:t>-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999431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Fundet på QXL  Mærket er </a:t>
            </a:r>
            <a:r>
              <a:rPr lang="da-DK" b="1" dirty="0" err="1" smtClean="0"/>
              <a:t>grovtakket</a:t>
            </a:r>
            <a:r>
              <a:rPr lang="da-DK" b="1" dirty="0" smtClean="0"/>
              <a:t>.  Bemærk dato:  9-4-00.  </a:t>
            </a:r>
            <a:r>
              <a:rPr lang="da-DK" b="1" dirty="0" err="1" smtClean="0"/>
              <a:t>tr</a:t>
            </a:r>
            <a:r>
              <a:rPr lang="da-DK" b="1" dirty="0" smtClean="0"/>
              <a:t> 7 pos 50 isoleret ramme. Alle </a:t>
            </a:r>
            <a:r>
              <a:rPr lang="da-DK" b="1" dirty="0" err="1" smtClean="0"/>
              <a:t>grovtakkede</a:t>
            </a:r>
            <a:r>
              <a:rPr lang="da-DK" b="1" dirty="0" smtClean="0"/>
              <a:t> rette rammer stemplet inden september</a:t>
            </a:r>
            <a:r>
              <a:rPr lang="da-DK" b="1" baseline="0" dirty="0" smtClean="0"/>
              <a:t> 01 er pos 50 fra tryk 6 eller 7</a:t>
            </a:r>
            <a:r>
              <a:rPr lang="da-DK" baseline="0" dirty="0" smtClean="0"/>
              <a:t>-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39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08680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12ø </a:t>
            </a:r>
            <a:r>
              <a:rPr lang="da-DK" b="1" dirty="0" err="1" smtClean="0"/>
              <a:t>tr</a:t>
            </a:r>
            <a:r>
              <a:rPr lang="da-DK" b="1" dirty="0" smtClean="0"/>
              <a:t> 26 pos 50 </a:t>
            </a:r>
            <a:r>
              <a:rPr lang="da-DK" b="1" dirty="0" err="1" smtClean="0"/>
              <a:t>isloeret</a:t>
            </a:r>
            <a:r>
              <a:rPr lang="da-DK" b="1" dirty="0" smtClean="0"/>
              <a:t> ramme.  Kendetegn  rød streg.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40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52108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12ø </a:t>
            </a:r>
            <a:r>
              <a:rPr lang="da-DK" b="1" dirty="0" err="1" smtClean="0"/>
              <a:t>tr</a:t>
            </a:r>
            <a:r>
              <a:rPr lang="da-DK" b="1" dirty="0" smtClean="0"/>
              <a:t> 26 pos 50 </a:t>
            </a:r>
            <a:r>
              <a:rPr lang="da-DK" b="1" dirty="0" err="1" smtClean="0"/>
              <a:t>isloeret</a:t>
            </a:r>
            <a:r>
              <a:rPr lang="da-DK" b="1" dirty="0" smtClean="0"/>
              <a:t> ramme.  Kendetegn  rød streg.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41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32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3C0803-D663-469F-87D9-96B69C061A66}" type="slidenum">
              <a:rPr lang="da-DK"/>
              <a:pPr/>
              <a:t>48</a:t>
            </a:fld>
            <a:endParaRPr lang="da-DK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 dirty="0" smtClean="0"/>
              <a:t>Dette mærke indgår ikke i samlingen, men er set til salg på auktion. Hvad fortæller</a:t>
            </a:r>
            <a:r>
              <a:rPr lang="da-DK" b="1" baseline="0" dirty="0" smtClean="0"/>
              <a:t> dette mærke os.  Det er en 4 </a:t>
            </a:r>
            <a:r>
              <a:rPr lang="da-DK" b="1" baseline="0" dirty="0" err="1" smtClean="0"/>
              <a:t>sk</a:t>
            </a:r>
            <a:r>
              <a:rPr lang="da-DK" b="1" baseline="0" dirty="0" smtClean="0"/>
              <a:t> med omvendt ramme, så langt så godt. Den afskårne midterfjer minder om en kliche fra hovedgruppe 4. Desuden har mærket en bule på inder </a:t>
            </a:r>
            <a:r>
              <a:rPr lang="da-DK" b="1" baseline="0" dirty="0" err="1" smtClean="0"/>
              <a:t>rammelinie</a:t>
            </a:r>
            <a:r>
              <a:rPr lang="da-DK" b="1" baseline="0" dirty="0" smtClean="0"/>
              <a:t> i vest. 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9674241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baseline="0" dirty="0" smtClean="0"/>
              <a:t>Bulen i vest ses også på </a:t>
            </a:r>
            <a:r>
              <a:rPr lang="da-DK" b="1" baseline="0" dirty="0" err="1" smtClean="0"/>
              <a:t>helarket</a:t>
            </a:r>
            <a:r>
              <a:rPr lang="da-DK" b="1" baseline="0" dirty="0" smtClean="0"/>
              <a:t> NYTRYK, vi </a:t>
            </a:r>
            <a:r>
              <a:rPr lang="da-DK" b="1" baseline="0" dirty="0" err="1" smtClean="0"/>
              <a:t>forstører</a:t>
            </a:r>
            <a:r>
              <a:rPr lang="da-DK" b="1" baseline="0" dirty="0" smtClean="0"/>
              <a:t> det lige.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49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2053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Lidt </a:t>
            </a:r>
            <a:r>
              <a:rPr lang="da-DK" b="1" dirty="0" err="1" smtClean="0"/>
              <a:t>forstøreret</a:t>
            </a:r>
            <a:r>
              <a:rPr lang="da-DK" b="1" dirty="0" smtClean="0"/>
              <a:t> og med det takkede mærke ser det ud til at mærket er NYTRYK der er optakket. 16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sk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omv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rm</a:t>
            </a:r>
            <a:r>
              <a:rPr lang="da-DK" b="1" baseline="0" dirty="0" smtClean="0"/>
              <a:t> er fundet i en samling købt hos </a:t>
            </a:r>
            <a:r>
              <a:rPr lang="da-DK" b="1" baseline="0" dirty="0" err="1" smtClean="0"/>
              <a:t>Høiland</a:t>
            </a:r>
            <a:r>
              <a:rPr lang="da-DK" b="1" baseline="0" dirty="0" smtClean="0"/>
              <a:t> og 48 </a:t>
            </a:r>
            <a:r>
              <a:rPr lang="da-DK" b="1" baseline="0" dirty="0" err="1" smtClean="0"/>
              <a:t>sk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omv</a:t>
            </a:r>
            <a:r>
              <a:rPr lang="da-DK" b="1" baseline="0" dirty="0" smtClean="0"/>
              <a:t> </a:t>
            </a:r>
            <a:r>
              <a:rPr lang="da-DK" b="1" baseline="0" dirty="0" err="1" smtClean="0"/>
              <a:t>rm</a:t>
            </a:r>
            <a:r>
              <a:rPr lang="da-DK" b="1" baseline="0" dirty="0" smtClean="0"/>
              <a:t> er forsøgt solgt hos </a:t>
            </a:r>
            <a:r>
              <a:rPr lang="da-DK" b="1" baseline="0" dirty="0" err="1" smtClean="0"/>
              <a:t>Holsterbro</a:t>
            </a:r>
            <a:r>
              <a:rPr lang="da-DK" b="1" baseline="0" dirty="0" smtClean="0"/>
              <a:t> Auktioner. Der dog trak </a:t>
            </a:r>
            <a:r>
              <a:rPr lang="da-DK" b="1" baseline="0" dirty="0" err="1" smtClean="0"/>
              <a:t>lottet</a:t>
            </a:r>
            <a:r>
              <a:rPr lang="da-DK" b="1" baseline="0" dirty="0" smtClean="0"/>
              <a:t> efter at have set </a:t>
            </a:r>
            <a:r>
              <a:rPr lang="da-DK" b="1" baseline="0" dirty="0" err="1" smtClean="0"/>
              <a:t>helarket</a:t>
            </a:r>
            <a:r>
              <a:rPr lang="da-DK" b="1" baseline="0" dirty="0" smtClean="0"/>
              <a:t> med NYTRYK 48sk..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50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4368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Her ses bulen på den oprindelige</a:t>
            </a:r>
            <a:r>
              <a:rPr lang="da-DK" b="1" baseline="0" dirty="0" smtClean="0"/>
              <a:t> kliche.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51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89192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Vi vender den lige. Klicheen er fra 97 omvendt serien hvor fra de 2</a:t>
            </a:r>
            <a:r>
              <a:rPr lang="da-DK" b="1" baseline="0" dirty="0" smtClean="0"/>
              <a:t> øverste rækker fra B-pladen blev fjernet og 10 af disse klicheer blev brugt til NYTRYKKENE.  Det viste mærke er B20.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52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668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Essays til 48 </a:t>
            </a:r>
            <a:r>
              <a:rPr lang="da-DK" b="1" dirty="0" err="1" smtClean="0"/>
              <a:t>sk</a:t>
            </a:r>
            <a:r>
              <a:rPr lang="da-DK" b="1" dirty="0" smtClean="0"/>
              <a:t> , her type</a:t>
            </a:r>
            <a:r>
              <a:rPr lang="da-DK" b="1" baseline="0" dirty="0" smtClean="0"/>
              <a:t> 7.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957589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Brev afbildet i danske brev II.  Frankeret med 100ø </a:t>
            </a:r>
            <a:r>
              <a:rPr lang="da-DK" b="1" dirty="0" err="1" smtClean="0"/>
              <a:t>tr</a:t>
            </a:r>
            <a:r>
              <a:rPr lang="da-DK" b="1" dirty="0" smtClean="0"/>
              <a:t> 1. </a:t>
            </a:r>
          </a:p>
          <a:p>
            <a:r>
              <a:rPr lang="da-DK" b="1" dirty="0" smtClean="0"/>
              <a:t>Et brev hvor porto ikke er angivet under brevet. Mit bud på takst er :</a:t>
            </a:r>
          </a:p>
          <a:p>
            <a:r>
              <a:rPr lang="da-DK" b="1" dirty="0" smtClean="0"/>
              <a:t>1.10.1881 – 1.7.1892  : vægtporto pakke 120ø(6pund) + 30ø x 6 = 300 og</a:t>
            </a:r>
          </a:p>
          <a:p>
            <a:r>
              <a:rPr lang="da-DK" b="1" dirty="0" smtClean="0"/>
              <a:t>1.4.1886:  </a:t>
            </a:r>
            <a:r>
              <a:rPr lang="da-DK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alm. brev/pakketakst + assurancegebyr 8ø pr 150kr = 696, i alt 996.  Derfor må brevet være sendt </a:t>
            </a:r>
            <a:r>
              <a:rPr lang="da-DK" sz="1200" b="1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efter  1.4.1886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54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96065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Det var hvad jeg har valgt at vise</a:t>
            </a:r>
            <a:r>
              <a:rPr lang="da-DK" b="1" baseline="0" dirty="0" smtClean="0"/>
              <a:t> fra min samling. Gå op og se, der er rigtig mange isolerede rammer som jeg ikke har nævnt. </a:t>
            </a:r>
            <a:r>
              <a:rPr lang="da-DK" b="1" baseline="0" smtClean="0"/>
              <a:t>Den vil </a:t>
            </a:r>
            <a:r>
              <a:rPr lang="da-DK" b="1" baseline="0" dirty="0" smtClean="0"/>
              <a:t>blive gjort klar til KPK udstillingen i efteråret. 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55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0476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16ø </a:t>
            </a:r>
            <a:r>
              <a:rPr lang="da-DK" b="1" dirty="0" err="1" smtClean="0"/>
              <a:t>tr</a:t>
            </a:r>
            <a:r>
              <a:rPr lang="da-DK" b="1" dirty="0" smtClean="0"/>
              <a:t> 31 pos 51 </a:t>
            </a:r>
            <a:r>
              <a:rPr lang="da-DK" b="1" dirty="0" err="1" smtClean="0"/>
              <a:t>omv</a:t>
            </a:r>
            <a:r>
              <a:rPr lang="da-DK" b="1" dirty="0" smtClean="0"/>
              <a:t> </a:t>
            </a:r>
            <a:r>
              <a:rPr lang="da-DK" b="1" dirty="0" err="1" smtClean="0"/>
              <a:t>rm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6277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Stor perlefejl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0630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Stor perlefejl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54467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smtClean="0"/>
              <a:t>4 </a:t>
            </a:r>
            <a:r>
              <a:rPr lang="da-DK" b="1" dirty="0" err="1" smtClean="0"/>
              <a:t>sk</a:t>
            </a:r>
            <a:r>
              <a:rPr lang="da-DK" b="1" dirty="0" smtClean="0"/>
              <a:t> </a:t>
            </a:r>
            <a:r>
              <a:rPr lang="da-DK" b="1" dirty="0" err="1" smtClean="0"/>
              <a:t>tr</a:t>
            </a:r>
            <a:r>
              <a:rPr lang="da-DK" b="1" dirty="0" smtClean="0"/>
              <a:t> 13, pos A18 </a:t>
            </a:r>
            <a:r>
              <a:rPr lang="da-DK" b="1" dirty="0" err="1" smtClean="0"/>
              <a:t>omv</a:t>
            </a:r>
            <a:r>
              <a:rPr lang="da-DK" b="1" dirty="0" smtClean="0"/>
              <a:t> </a:t>
            </a:r>
            <a:r>
              <a:rPr lang="da-DK" b="1" dirty="0" err="1" smtClean="0"/>
              <a:t>rm</a:t>
            </a:r>
            <a:r>
              <a:rPr lang="da-DK" b="1" dirty="0" smtClean="0"/>
              <a:t>, bemærk rammebule i syd ramme på pos 7 og 9. </a:t>
            </a:r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3926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err="1" smtClean="0"/>
              <a:t>Parstykke</a:t>
            </a:r>
            <a:r>
              <a:rPr lang="da-DK" b="1" dirty="0" smtClean="0"/>
              <a:t> ret og </a:t>
            </a:r>
            <a:r>
              <a:rPr lang="da-DK" b="1" dirty="0" err="1" smtClean="0"/>
              <a:t>omv</a:t>
            </a:r>
            <a:r>
              <a:rPr lang="da-DK" b="1" dirty="0" smtClean="0"/>
              <a:t> </a:t>
            </a:r>
            <a:r>
              <a:rPr lang="da-DK" b="1" dirty="0" err="1" smtClean="0"/>
              <a:t>rm</a:t>
            </a:r>
            <a:r>
              <a:rPr lang="da-DK" b="1" dirty="0" smtClean="0"/>
              <a:t> med takningsfejl pos A5-A6</a:t>
            </a:r>
            <a:r>
              <a:rPr lang="da-DK" dirty="0" smtClean="0"/>
              <a:t>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4687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a-DK" b="1" dirty="0" err="1" smtClean="0"/>
              <a:t>Parstykke</a:t>
            </a:r>
            <a:r>
              <a:rPr lang="da-DK" b="1" dirty="0" smtClean="0"/>
              <a:t> ret og </a:t>
            </a:r>
            <a:r>
              <a:rPr lang="da-DK" b="1" dirty="0" err="1" smtClean="0"/>
              <a:t>omv</a:t>
            </a:r>
            <a:r>
              <a:rPr lang="da-DK" b="1" dirty="0" smtClean="0"/>
              <a:t> </a:t>
            </a:r>
            <a:r>
              <a:rPr lang="da-DK" b="1" dirty="0" err="1" smtClean="0"/>
              <a:t>rm</a:t>
            </a:r>
            <a:r>
              <a:rPr lang="da-DK" b="1" dirty="0" smtClean="0"/>
              <a:t> med takningsfejl pos A5-A6</a:t>
            </a:r>
            <a:r>
              <a:rPr lang="da-DK" dirty="0" smtClean="0"/>
              <a:t>. 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1777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b="1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CB9875-270D-421D-B9BE-DCE370A7A05C}" type="slidenum">
              <a:rPr lang="da-DK" smtClean="0"/>
              <a:pPr/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5298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5B6659-6C47-4CF9-915F-EE76D3B735FC}" type="datetimeFigureOut">
              <a:rPr lang="da-DK" smtClean="0"/>
              <a:pPr/>
              <a:t>13-01-2016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192AEE-F1C0-43E1-A484-37061C595519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Løsning QUIZ Seminar 2016</a:t>
            </a:r>
            <a:endParaRPr lang="da-DK" dirty="0"/>
          </a:p>
        </p:txBody>
      </p:sp>
      <p:pic>
        <p:nvPicPr>
          <p:cNvPr id="4" name="Pladsholder til indhold 3" descr="26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3816424" cy="4301452"/>
          </a:xfrm>
          <a:prstGeom prst="rect">
            <a:avLst/>
          </a:prstGeom>
        </p:spPr>
      </p:pic>
      <p:pic>
        <p:nvPicPr>
          <p:cNvPr id="5" name="Billede 4" descr="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306666"/>
            <a:ext cx="3816424" cy="4244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43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Portoens fordeling?</a:t>
            </a:r>
            <a:br>
              <a:rPr lang="da-DK" dirty="0" smtClean="0"/>
            </a:br>
            <a:r>
              <a:rPr lang="da-DK" dirty="0" smtClean="0"/>
              <a:t>Brevet sendt 21.11.1891</a:t>
            </a:r>
            <a:endParaRPr lang="da-DK" dirty="0"/>
          </a:p>
        </p:txBody>
      </p:sp>
      <p:pic>
        <p:nvPicPr>
          <p:cNvPr id="4" name="Pladsholder til indhold 3" descr="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7347" y="1600200"/>
            <a:ext cx="55893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000" b="1" dirty="0" smtClean="0"/>
              <a:t>Postopkrævning, frankeret med 25ø single </a:t>
            </a:r>
            <a:r>
              <a:rPr lang="da-DK" sz="2000" b="1" dirty="0" err="1" smtClean="0"/>
              <a:t>tr</a:t>
            </a:r>
            <a:r>
              <a:rPr lang="da-DK" sz="2000" b="1" dirty="0" smtClean="0"/>
              <a:t> 3 pos 26.</a:t>
            </a:r>
            <a:br>
              <a:rPr lang="da-DK" sz="2000" b="1" dirty="0" smtClean="0"/>
            </a:br>
            <a:r>
              <a:rPr lang="da-DK" sz="2000" b="1" dirty="0" smtClean="0"/>
              <a:t>Porto ¼ 1885 til 1/10 1907 :10ø og postopkrævning til 15 </a:t>
            </a:r>
            <a:r>
              <a:rPr lang="da-DK" sz="2000" b="1" dirty="0" err="1" smtClean="0"/>
              <a:t>kr</a:t>
            </a:r>
            <a:r>
              <a:rPr lang="da-DK" sz="2000" b="1" dirty="0" smtClean="0"/>
              <a:t> : 15ø , i alt </a:t>
            </a:r>
            <a:r>
              <a:rPr lang="da-DK" sz="1800" b="1" dirty="0" smtClean="0"/>
              <a:t>25ø</a:t>
            </a:r>
            <a:r>
              <a:rPr lang="da-DK" b="1" dirty="0" smtClean="0"/>
              <a:t/>
            </a:r>
            <a:br>
              <a:rPr lang="da-DK" b="1" dirty="0" smtClean="0"/>
            </a:br>
            <a:endParaRPr lang="da-DK" dirty="0"/>
          </a:p>
        </p:txBody>
      </p:sp>
      <p:pic>
        <p:nvPicPr>
          <p:cNvPr id="4" name="Pladsholder til indhold 3" descr="25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7347" y="1600200"/>
            <a:ext cx="558930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0"/>
          <a:stretch/>
        </p:blipFill>
        <p:spPr>
          <a:xfrm>
            <a:off x="-180528" y="1657466"/>
            <a:ext cx="9310338" cy="4147798"/>
          </a:xfrm>
        </p:spPr>
      </p:pic>
    </p:spTree>
    <p:extLst>
      <p:ext uri="{BB962C8B-B14F-4D97-AF65-F5344CB8AC3E}">
        <p14:creationId xmlns:p14="http://schemas.microsoft.com/office/powerpoint/2010/main" val="405264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86" y="548680"/>
            <a:ext cx="9085341" cy="5256584"/>
          </a:xfrm>
        </p:spPr>
      </p:pic>
    </p:spTree>
    <p:extLst>
      <p:ext uri="{BB962C8B-B14F-4D97-AF65-F5344CB8AC3E}">
        <p14:creationId xmlns:p14="http://schemas.microsoft.com/office/powerpoint/2010/main" val="176916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Her ses essay type VII.</a:t>
            </a:r>
            <a:br>
              <a:rPr lang="da-DK" dirty="0" smtClean="0"/>
            </a:br>
            <a:r>
              <a:rPr lang="da-DK" dirty="0" smtClean="0"/>
              <a:t>Hvad er forskellen på type VI og VII</a:t>
            </a:r>
            <a:endParaRPr lang="da-DK" dirty="0"/>
          </a:p>
        </p:txBody>
      </p:sp>
      <p:pic>
        <p:nvPicPr>
          <p:cNvPr id="4" name="Pladsholder til indhold 3" descr="2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484785"/>
            <a:ext cx="4608512" cy="5398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er forskellen på type VI og VII</a:t>
            </a:r>
            <a:br>
              <a:rPr lang="da-DK" dirty="0" smtClean="0"/>
            </a:br>
            <a:r>
              <a:rPr lang="da-DK" dirty="0" smtClean="0"/>
              <a:t>type VI har laurbærblade , VII har aks</a:t>
            </a:r>
            <a:endParaRPr lang="da-DK" dirty="0"/>
          </a:p>
        </p:txBody>
      </p:sp>
      <p:pic>
        <p:nvPicPr>
          <p:cNvPr id="4" name="Pladsholder til indhold 3" descr="20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484785"/>
            <a:ext cx="4608512" cy="539897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pos.</a:t>
            </a:r>
            <a:endParaRPr lang="da-DK" dirty="0"/>
          </a:p>
        </p:txBody>
      </p:sp>
      <p:pic>
        <p:nvPicPr>
          <p:cNvPr id="4" name="Pladsholder til indhold 3" descr="26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877" y="1124744"/>
            <a:ext cx="8564923" cy="5877272"/>
          </a:xfrm>
        </p:spPr>
      </p:pic>
    </p:spTree>
    <p:extLst>
      <p:ext uri="{BB962C8B-B14F-4D97-AF65-F5344CB8AC3E}">
        <p14:creationId xmlns:p14="http://schemas.microsoft.com/office/powerpoint/2010/main" val="106662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31 pos 51,52-61,62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489" y="1098432"/>
            <a:ext cx="7908895" cy="575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89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 descr="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5670" y="1340768"/>
            <a:ext cx="4891488" cy="5517232"/>
          </a:xfrm>
        </p:spPr>
      </p:pic>
    </p:spTree>
    <p:extLst>
      <p:ext uri="{BB962C8B-B14F-4D97-AF65-F5344CB8AC3E}">
        <p14:creationId xmlns:p14="http://schemas.microsoft.com/office/powerpoint/2010/main" val="8460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6. tryk pos 76</a:t>
            </a:r>
            <a:endParaRPr lang="da-DK" dirty="0"/>
          </a:p>
        </p:txBody>
      </p:sp>
      <p:pic>
        <p:nvPicPr>
          <p:cNvPr id="4" name="Pladsholder til indhold 3" descr="2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340768"/>
            <a:ext cx="4248472" cy="4791958"/>
          </a:xfrm>
        </p:spPr>
      </p:pic>
    </p:spTree>
    <p:extLst>
      <p:ext uri="{BB962C8B-B14F-4D97-AF65-F5344CB8AC3E}">
        <p14:creationId xmlns:p14="http://schemas.microsoft.com/office/powerpoint/2010/main" val="155072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kaldes denne ramme</a:t>
            </a:r>
            <a:br>
              <a:rPr lang="da-DK" dirty="0" smtClean="0"/>
            </a:br>
            <a:r>
              <a:rPr lang="da-DK" dirty="0" smtClean="0"/>
              <a:t>Hvilket tryk og pos.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 descr="248.jpg"/>
          <p:cNvPicPr>
            <a:picLocks noChangeAspect="1"/>
          </p:cNvPicPr>
          <p:nvPr/>
        </p:nvPicPr>
        <p:blipFill>
          <a:blip r:embed="rId2" cstate="print"/>
          <a:srcRect b="31466"/>
          <a:stretch>
            <a:fillRect/>
          </a:stretch>
        </p:blipFill>
        <p:spPr>
          <a:xfrm>
            <a:off x="2195736" y="1484784"/>
            <a:ext cx="432634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 descr="250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b="20684"/>
          <a:stretch/>
        </p:blipFill>
        <p:spPr>
          <a:xfrm>
            <a:off x="395535" y="1409874"/>
            <a:ext cx="8624725" cy="5724263"/>
          </a:xfrm>
        </p:spPr>
      </p:pic>
    </p:spTree>
    <p:extLst>
      <p:ext uri="{BB962C8B-B14F-4D97-AF65-F5344CB8AC3E}">
        <p14:creationId xmlns:p14="http://schemas.microsoft.com/office/powerpoint/2010/main" val="3099122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5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762889"/>
            <a:ext cx="7488832" cy="6095111"/>
          </a:xfrm>
        </p:spPr>
      </p:pic>
    </p:spTree>
    <p:extLst>
      <p:ext uri="{BB962C8B-B14F-4D97-AF65-F5344CB8AC3E}">
        <p14:creationId xmlns:p14="http://schemas.microsoft.com/office/powerpoint/2010/main" val="282383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Hvilken pos</a:t>
            </a:r>
            <a:endParaRPr lang="da-DK" dirty="0"/>
          </a:p>
        </p:txBody>
      </p:sp>
      <p:pic>
        <p:nvPicPr>
          <p:cNvPr id="4" name="Pladsholder til indhold 3" descr="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32563" y="1378173"/>
            <a:ext cx="4763663" cy="5479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Pos 80</a:t>
            </a:r>
            <a:endParaRPr lang="da-DK" dirty="0"/>
          </a:p>
        </p:txBody>
      </p:sp>
      <p:pic>
        <p:nvPicPr>
          <p:cNvPr id="4" name="Pladsholder til indhold 3" descr="27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1451" y="1124744"/>
            <a:ext cx="4694791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Hvilket tryk? </a:t>
            </a:r>
            <a:endParaRPr lang="da-DK" dirty="0"/>
          </a:p>
        </p:txBody>
      </p:sp>
      <p:pic>
        <p:nvPicPr>
          <p:cNvPr id="4" name="Pladsholder til indhold 3" descr="2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9640"/>
          <a:stretch>
            <a:fillRect/>
          </a:stretch>
        </p:blipFill>
        <p:spPr>
          <a:xfrm>
            <a:off x="39808" y="1166239"/>
            <a:ext cx="9104192" cy="51430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a-DK" sz="2400" b="1" dirty="0"/>
              <a:t>4 sk tr 13, pos A18 </a:t>
            </a:r>
            <a:r>
              <a:rPr lang="da-DK" sz="2400" b="1" dirty="0" err="1"/>
              <a:t>omv</a:t>
            </a:r>
            <a:r>
              <a:rPr lang="da-DK" sz="2400" b="1" dirty="0"/>
              <a:t> </a:t>
            </a:r>
            <a:r>
              <a:rPr lang="da-DK" sz="2400" b="1" dirty="0" err="1"/>
              <a:t>rm</a:t>
            </a:r>
            <a:r>
              <a:rPr lang="da-DK" sz="2400" b="1" dirty="0"/>
              <a:t>, </a:t>
            </a:r>
            <a:r>
              <a:rPr lang="da-DK" sz="2400" b="1" dirty="0" smtClean="0"/>
              <a:t/>
            </a:r>
            <a:br>
              <a:rPr lang="da-DK" sz="2400" b="1" dirty="0" smtClean="0"/>
            </a:br>
            <a:r>
              <a:rPr lang="da-DK" sz="2400" b="1" dirty="0" smtClean="0"/>
              <a:t>bemærk </a:t>
            </a:r>
            <a:r>
              <a:rPr lang="da-DK" sz="2400" b="1" dirty="0"/>
              <a:t>rammebule i syd ramme på pos 7 og 9. </a:t>
            </a:r>
            <a:br>
              <a:rPr lang="da-DK" sz="2400" b="1" dirty="0"/>
            </a:br>
            <a:endParaRPr lang="da-DK" sz="2400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4630" y="1600200"/>
            <a:ext cx="9408630" cy="5318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383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 smtClean="0"/>
              <a:t/>
            </a:r>
            <a:br>
              <a:rPr lang="da-DK" b="1" dirty="0" smtClean="0"/>
            </a:br>
            <a:r>
              <a:rPr lang="da-DK" b="1" dirty="0" smtClean="0"/>
              <a:t>4 </a:t>
            </a:r>
            <a:r>
              <a:rPr lang="da-DK" b="1" dirty="0" err="1" smtClean="0"/>
              <a:t>sk</a:t>
            </a:r>
            <a:r>
              <a:rPr lang="da-DK" b="1" dirty="0" smtClean="0"/>
              <a:t> 3 stribe alle med </a:t>
            </a:r>
            <a:r>
              <a:rPr lang="da-DK" b="1" dirty="0" err="1" smtClean="0"/>
              <a:t>omv</a:t>
            </a:r>
            <a:r>
              <a:rPr lang="da-DK" b="1" dirty="0" smtClean="0"/>
              <a:t> rammer pos 47 – 49.</a:t>
            </a:r>
            <a:br>
              <a:rPr lang="da-DK" b="1" dirty="0" smtClean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844824"/>
            <a:ext cx="9144000" cy="3838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</a:t>
            </a:r>
            <a:endParaRPr lang="da-DK" dirty="0"/>
          </a:p>
        </p:txBody>
      </p:sp>
      <p:pic>
        <p:nvPicPr>
          <p:cNvPr id="4" name="Pladsholder til indhold 3" descr="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217374" y="1120291"/>
            <a:ext cx="8965838" cy="5792450"/>
          </a:xfrm>
        </p:spPr>
      </p:pic>
    </p:spTree>
    <p:extLst>
      <p:ext uri="{BB962C8B-B14F-4D97-AF65-F5344CB8AC3E}">
        <p14:creationId xmlns:p14="http://schemas.microsoft.com/office/powerpoint/2010/main" val="22503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 75 pos 5,6</a:t>
            </a:r>
            <a:endParaRPr lang="da-DK" dirty="0"/>
          </a:p>
        </p:txBody>
      </p:sp>
      <p:pic>
        <p:nvPicPr>
          <p:cNvPr id="4" name="Pladsholder til indhold 3" descr="30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-180528" y="1019029"/>
            <a:ext cx="9037846" cy="5838971"/>
          </a:xfrm>
        </p:spPr>
      </p:pic>
    </p:spTree>
    <p:extLst>
      <p:ext uri="{BB962C8B-B14F-4D97-AF65-F5344CB8AC3E}">
        <p14:creationId xmlns:p14="http://schemas.microsoft.com/office/powerpoint/2010/main" val="12785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Pladsholder til indhold 3" descr="2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-109348"/>
            <a:ext cx="4326340" cy="696734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 descr="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23547"/>
          <a:stretch>
            <a:fillRect/>
          </a:stretch>
        </p:blipFill>
        <p:spPr>
          <a:xfrm>
            <a:off x="2627783" y="1412776"/>
            <a:ext cx="4779071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14477" y="332656"/>
            <a:ext cx="3913707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0"/>
            <a:ext cx="7488832" cy="571500"/>
          </a:xfrm>
        </p:spPr>
        <p:txBody>
          <a:bodyPr>
            <a:normAutofit fontScale="90000"/>
          </a:bodyPr>
          <a:lstStyle/>
          <a:p>
            <a:r>
              <a:rPr lang="da-DK" dirty="0" smtClean="0"/>
              <a:t>Hvilket tryk</a:t>
            </a:r>
            <a:endParaRPr lang="da-DK" dirty="0"/>
          </a:p>
        </p:txBody>
      </p:sp>
      <p:pic>
        <p:nvPicPr>
          <p:cNvPr id="6" name="Pladsholder til indhold 5" descr="3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620688"/>
            <a:ext cx="7774954" cy="6480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1800" dirty="0" smtClean="0"/>
              <a:t>Tryk 40 of 12.10</a:t>
            </a:r>
            <a:endParaRPr lang="da-DK" sz="1800" dirty="0"/>
          </a:p>
        </p:txBody>
      </p:sp>
      <p:pic>
        <p:nvPicPr>
          <p:cNvPr id="6" name="Pladsholder til indhold 5" descr="31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095944"/>
            <a:ext cx="6912768" cy="5762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409"/>
          <a:stretch/>
        </p:blipFill>
        <p:spPr>
          <a:xfrm>
            <a:off x="107504" y="1124744"/>
            <a:ext cx="9446803" cy="6162187"/>
          </a:xfrm>
        </p:spPr>
      </p:pic>
    </p:spTree>
    <p:extLst>
      <p:ext uri="{BB962C8B-B14F-4D97-AF65-F5344CB8AC3E}">
        <p14:creationId xmlns:p14="http://schemas.microsoft.com/office/powerpoint/2010/main" val="35545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66"/>
            <a:ext cx="7128792" cy="5916898"/>
          </a:xfrm>
        </p:spPr>
      </p:pic>
    </p:spTree>
    <p:extLst>
      <p:ext uri="{BB962C8B-B14F-4D97-AF65-F5344CB8AC3E}">
        <p14:creationId xmlns:p14="http://schemas.microsoft.com/office/powerpoint/2010/main" val="115550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Hvilket tryk?</a:t>
            </a:r>
            <a:endParaRPr lang="da-DK" dirty="0"/>
          </a:p>
        </p:txBody>
      </p:sp>
      <p:pic>
        <p:nvPicPr>
          <p:cNvPr id="3074" name="Picture 2" descr="F:\peterbilleder\d06 - borg\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26182"/>
          <a:stretch>
            <a:fillRect/>
          </a:stretch>
        </p:blipFill>
        <p:spPr bwMode="auto">
          <a:xfrm>
            <a:off x="2771800" y="1380091"/>
            <a:ext cx="5036379" cy="5289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 descr="F:\peterbilleder\d06 - borg\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273"/>
            <a:ext cx="4176464" cy="59418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9154" name="Picture 2" descr="D:\billeder fra pc\Billeder\29B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36685"/>
            <a:ext cx="5157531" cy="57354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76281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 7 pos 50</a:t>
            </a:r>
            <a:endParaRPr lang="da-DK" dirty="0"/>
          </a:p>
        </p:txBody>
      </p:sp>
      <p:pic>
        <p:nvPicPr>
          <p:cNvPr id="49154" name="Picture 2" descr="D:\billeder fra pc\Billeder\29B[1]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6717" y="1266932"/>
            <a:ext cx="4869499" cy="54151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4442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Hvad kaldes den store rammefejl</a:t>
            </a:r>
            <a:br>
              <a:rPr lang="da-DK" dirty="0" smtClean="0"/>
            </a:br>
            <a:r>
              <a:rPr lang="da-DK" dirty="0" smtClean="0"/>
              <a:t>Blokkens tryk og pos.</a:t>
            </a:r>
            <a:endParaRPr lang="da-DK" dirty="0"/>
          </a:p>
        </p:txBody>
      </p:sp>
      <p:pic>
        <p:nvPicPr>
          <p:cNvPr id="1026" name="Picture 2" descr="C:\Users\Bruger\Pictures\d06 - borg\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-19612" b="18227"/>
          <a:stretch>
            <a:fillRect/>
          </a:stretch>
        </p:blipFill>
        <p:spPr bwMode="auto">
          <a:xfrm>
            <a:off x="2339752" y="1600200"/>
            <a:ext cx="4954992" cy="47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Tryk og pos?</a:t>
            </a:r>
          </a:p>
        </p:txBody>
      </p:sp>
      <p:pic>
        <p:nvPicPr>
          <p:cNvPr id="4" name="Pladsholder til indhold 3" descr="2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268760"/>
            <a:ext cx="5760640" cy="6680863"/>
          </a:xfrm>
        </p:spPr>
      </p:pic>
    </p:spTree>
    <p:extLst>
      <p:ext uri="{BB962C8B-B14F-4D97-AF65-F5344CB8AC3E}">
        <p14:creationId xmlns:p14="http://schemas.microsoft.com/office/powerpoint/2010/main" val="342551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 26 pos 50</a:t>
            </a:r>
            <a:endParaRPr lang="da-DK" dirty="0"/>
          </a:p>
        </p:txBody>
      </p:sp>
      <p:pic>
        <p:nvPicPr>
          <p:cNvPr id="4" name="Pladsholder til indhold 3" descr="2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1179266"/>
            <a:ext cx="4896544" cy="5678734"/>
          </a:xfrm>
        </p:spPr>
      </p:pic>
    </p:spTree>
    <p:extLst>
      <p:ext uri="{BB962C8B-B14F-4D97-AF65-F5344CB8AC3E}">
        <p14:creationId xmlns:p14="http://schemas.microsoft.com/office/powerpoint/2010/main" val="52939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Portoens </a:t>
            </a:r>
            <a:r>
              <a:rPr lang="da-DK" dirty="0"/>
              <a:t>sammensætning</a:t>
            </a:r>
            <a:br>
              <a:rPr lang="da-DK" dirty="0"/>
            </a:br>
            <a:r>
              <a:rPr lang="da-DK" dirty="0"/>
              <a:t>Sendt 15.9 1876.</a:t>
            </a:r>
          </a:p>
        </p:txBody>
      </p:sp>
      <p:pic>
        <p:nvPicPr>
          <p:cNvPr id="5122" name="Picture 2" descr="F:\peterbilleder\d06 - borg\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13454"/>
          <a:stretch>
            <a:fillRect/>
          </a:stretch>
        </p:blipFill>
        <p:spPr bwMode="auto">
          <a:xfrm>
            <a:off x="249317" y="1600200"/>
            <a:ext cx="8645366" cy="47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 descr="F:\peterbilleder\d06 - borg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07492"/>
            <a:ext cx="9144000" cy="584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pos?</a:t>
            </a: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934" y="1600200"/>
            <a:ext cx="2900131" cy="4525963"/>
          </a:xfrm>
        </p:spPr>
      </p:pic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51"/>
          <a:stretch/>
        </p:blipFill>
        <p:spPr>
          <a:xfrm>
            <a:off x="1835696" y="1222821"/>
            <a:ext cx="5290757" cy="563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8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4664"/>
            <a:ext cx="3979778" cy="6210867"/>
          </a:xfrm>
        </p:spPr>
      </p:pic>
    </p:spTree>
    <p:extLst>
      <p:ext uri="{BB962C8B-B14F-4D97-AF65-F5344CB8AC3E}">
        <p14:creationId xmlns:p14="http://schemas.microsoft.com/office/powerpoint/2010/main" val="63134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276" y="1396280"/>
            <a:ext cx="8459204" cy="47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3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b="1" dirty="0"/>
              <a:t>4sk 12 tryk pos 77 uden og med ovalfejl.</a:t>
            </a:r>
            <a:br>
              <a:rPr lang="da-DK" b="1" dirty="0"/>
            </a:b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3276" y="1396280"/>
            <a:ext cx="8459204" cy="471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da-DK" dirty="0" smtClean="0"/>
              <a:t>Hvilken kliche ??</a:t>
            </a:r>
            <a:endParaRPr lang="da-DK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5069452" cy="5961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3057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0178" name="Picture 2" descr="C:\Users\Bruger\Dropbox\janogpeter\1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7" y="0"/>
            <a:ext cx="3318021" cy="6858000"/>
          </a:xfrm>
          <a:prstGeom prst="rect">
            <a:avLst/>
          </a:prstGeom>
          <a:noFill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01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18025" y="3990975"/>
              <a:ext cx="1108075" cy="1260475"/>
            </p14:xfrm>
          </p:contentPart>
        </mc:Choice>
        <mc:Fallback xmlns="">
          <p:pic>
            <p:nvPicPr>
              <p:cNvPr id="501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08665" y="3981614"/>
                <a:ext cx="1126795" cy="127919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8166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026" name="Picture 2" descr="C:\Users\Bruger\Pictures\d06 - borg\7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19567" y="260648"/>
            <a:ext cx="4155780" cy="586551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1202" name="Picture 2" descr="C:\Users\Bruger\Dropbox\janogpeter\1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56140" y="-963488"/>
            <a:ext cx="9464478" cy="9969806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31165" y="0"/>
            <a:ext cx="5977173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7208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" name="Pladsholder til indhold 3" descr="320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5" y="427519"/>
            <a:ext cx="5616624" cy="6430481"/>
          </a:xfrm>
        </p:spPr>
      </p:pic>
    </p:spTree>
    <p:extLst>
      <p:ext uri="{BB962C8B-B14F-4D97-AF65-F5344CB8AC3E}">
        <p14:creationId xmlns:p14="http://schemas.microsoft.com/office/powerpoint/2010/main" val="60439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36.120</a:t>
            </a:r>
            <a:endParaRPr lang="da-DK" dirty="0"/>
          </a:p>
        </p:txBody>
      </p:sp>
      <p:pic>
        <p:nvPicPr>
          <p:cNvPr id="6" name="Pladsholder til indhold 5" descr="32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0256" y="1052736"/>
            <a:ext cx="4993775" cy="5805264"/>
          </a:xfrm>
        </p:spPr>
      </p:pic>
    </p:spTree>
    <p:extLst>
      <p:ext uri="{BB962C8B-B14F-4D97-AF65-F5344CB8AC3E}">
        <p14:creationId xmlns:p14="http://schemas.microsoft.com/office/powerpoint/2010/main" val="164500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Portoen sammensætning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5993" y="1112231"/>
            <a:ext cx="6918375" cy="574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609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1600" b="1" dirty="0"/>
              <a:t>Brev afbildet i danske brev II.  Frankeret med 100ø tr 1. </a:t>
            </a:r>
            <a:br>
              <a:rPr lang="da-DK" sz="1600" b="1" dirty="0"/>
            </a:br>
            <a:r>
              <a:rPr lang="da-DK" sz="1300" b="1" dirty="0" smtClean="0"/>
              <a:t>1.10.1881 </a:t>
            </a:r>
            <a:r>
              <a:rPr lang="da-DK" sz="1300" b="1" dirty="0"/>
              <a:t>– 1.7.1892  : vægtporto pakke 120ø(6pund) + 30ø x 6 = 300 og</a:t>
            </a:r>
            <a:br>
              <a:rPr lang="da-DK" sz="1300" b="1" dirty="0"/>
            </a:br>
            <a:r>
              <a:rPr lang="da-DK" sz="1300" b="1" dirty="0"/>
              <a:t>1.4.1886:  alm. brev/pakketakst + assurancegebyr 8ø pr 150kr = 696, i alt 996.  Derfor må brevet være sendt </a:t>
            </a:r>
            <a:r>
              <a:rPr lang="da-DK" sz="1600" b="1" dirty="0"/>
              <a:t>efter  1.4.1886</a:t>
            </a:r>
            <a:r>
              <a:rPr lang="da-DK" b="1" dirty="0"/>
              <a:t/>
            </a:r>
            <a:br>
              <a:rPr lang="da-DK" b="1" dirty="0"/>
            </a:br>
            <a:endParaRPr lang="da-DK" dirty="0"/>
          </a:p>
        </p:txBody>
      </p:sp>
      <p:pic>
        <p:nvPicPr>
          <p:cNvPr id="4" name="Pladsholder til indhold 3" descr="23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65993" y="1112231"/>
            <a:ext cx="6918375" cy="5745769"/>
          </a:xfrm>
        </p:spPr>
      </p:pic>
    </p:spTree>
    <p:extLst>
      <p:ext uri="{BB962C8B-B14F-4D97-AF65-F5344CB8AC3E}">
        <p14:creationId xmlns:p14="http://schemas.microsoft.com/office/powerpoint/2010/main" val="155410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Slut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Hulstrimmel 3"/>
          <p:cNvSpPr/>
          <p:nvPr/>
        </p:nvSpPr>
        <p:spPr>
          <a:xfrm>
            <a:off x="899592" y="1988840"/>
            <a:ext cx="6696743" cy="1989713"/>
          </a:xfrm>
          <a:prstGeom prst="flowChartPunchedTap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Spørgsmål</a:t>
            </a:r>
            <a:endParaRPr lang="da-DK" sz="7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08" y="1196752"/>
            <a:ext cx="84666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88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38 pos A97 og 98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908" y="1196752"/>
            <a:ext cx="8466608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79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Tryk og positioner</a:t>
            </a:r>
            <a:endParaRPr lang="da-DK" dirty="0"/>
          </a:p>
        </p:txBody>
      </p:sp>
      <p:pic>
        <p:nvPicPr>
          <p:cNvPr id="4" name="Pladsholder til indhold 3" descr="2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0226"/>
          <a:stretch>
            <a:fillRect/>
          </a:stretch>
        </p:blipFill>
        <p:spPr>
          <a:xfrm>
            <a:off x="1488784" y="1241552"/>
            <a:ext cx="6251568" cy="56164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ladsholder til indhold 3" descr="2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2121" y="692696"/>
            <a:ext cx="6160717" cy="616530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2308</TotalTime>
  <Words>668</Words>
  <Application>Microsoft Office PowerPoint</Application>
  <PresentationFormat>Skærmshow (4:3)</PresentationFormat>
  <Paragraphs>87</Paragraphs>
  <Slides>55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55</vt:i4>
      </vt:variant>
    </vt:vector>
  </HeadingPairs>
  <TitlesOfParts>
    <vt:vector size="56" baseType="lpstr">
      <vt:lpstr>Kontortema</vt:lpstr>
      <vt:lpstr>Løsning QUIZ Seminar 2016</vt:lpstr>
      <vt:lpstr>Hvad kaldes denne ramme Hvilket tryk og pos.</vt:lpstr>
      <vt:lpstr>PowerPoint-præsentation</vt:lpstr>
      <vt:lpstr>Hvad kaldes den store rammefejl Blokkens tryk og pos.</vt:lpstr>
      <vt:lpstr>PowerPoint-præsentation</vt:lpstr>
      <vt:lpstr>Tryk og pos</vt:lpstr>
      <vt:lpstr>Tryk 38 pos A97 og 98</vt:lpstr>
      <vt:lpstr>Tryk og positioner</vt:lpstr>
      <vt:lpstr>PowerPoint-præsentation</vt:lpstr>
      <vt:lpstr>Portoens fordeling? Brevet sendt 21.11.1891</vt:lpstr>
      <vt:lpstr>Postopkrævning, frankeret med 25ø single tr 3 pos 26. Porto ¼ 1885 til 1/10 1907 :10ø og postopkrævning til 15 kr : 15ø , i alt 25ø </vt:lpstr>
      <vt:lpstr>Tryk og pos?</vt:lpstr>
      <vt:lpstr>PowerPoint-præsentation</vt:lpstr>
      <vt:lpstr>Her ses essay type VII. Hvad er forskellen på type VI og VII</vt:lpstr>
      <vt:lpstr>Hvad er forskellen på type VI og VII type VI har laurbærblade , VII har aks</vt:lpstr>
      <vt:lpstr>Tryk og pos.</vt:lpstr>
      <vt:lpstr>Tryk 31 pos 51,52-61,62</vt:lpstr>
      <vt:lpstr>Tryk og pos?</vt:lpstr>
      <vt:lpstr>6. tryk pos 76</vt:lpstr>
      <vt:lpstr>Tryk og pos?</vt:lpstr>
      <vt:lpstr>PowerPoint-præsentation</vt:lpstr>
      <vt:lpstr>Hvilken pos</vt:lpstr>
      <vt:lpstr>Pos 80</vt:lpstr>
      <vt:lpstr>Hvilket tryk? </vt:lpstr>
      <vt:lpstr>4 sk tr 13, pos A18 omv rm,  bemærk rammebule i syd ramme på pos 7 og 9.  </vt:lpstr>
      <vt:lpstr>Tryk og pos?</vt:lpstr>
      <vt:lpstr> 4 sk 3 stribe alle med omv rammer pos 47 – 49. </vt:lpstr>
      <vt:lpstr>Tryk og pos</vt:lpstr>
      <vt:lpstr>Tr 75 pos 5,6</vt:lpstr>
      <vt:lpstr>Tryk og pos?</vt:lpstr>
      <vt:lpstr>PowerPoint-præsentation</vt:lpstr>
      <vt:lpstr>Hvilket tryk</vt:lpstr>
      <vt:lpstr>Tryk 40 of 12.10</vt:lpstr>
      <vt:lpstr>Tryk og pos?</vt:lpstr>
      <vt:lpstr>PowerPoint-præsentation</vt:lpstr>
      <vt:lpstr>Hvilket tryk?</vt:lpstr>
      <vt:lpstr>PowerPoint-præsentation</vt:lpstr>
      <vt:lpstr>Tryk og pos?</vt:lpstr>
      <vt:lpstr>Tr 7 pos 50</vt:lpstr>
      <vt:lpstr>Tryk og pos?</vt:lpstr>
      <vt:lpstr>Tr 26 pos 50</vt:lpstr>
      <vt:lpstr>Portoens sammensætning Sendt 15.9 1876.</vt:lpstr>
      <vt:lpstr>PowerPoint-præsentation</vt:lpstr>
      <vt:lpstr>Tryk og pos?</vt:lpstr>
      <vt:lpstr>PowerPoint-præsentation</vt:lpstr>
      <vt:lpstr>Tryk og pos</vt:lpstr>
      <vt:lpstr>4sk 12 tryk pos 77 uden og med ovalfejl. </vt:lpstr>
      <vt:lpstr>Hvilken kliche ??</vt:lpstr>
      <vt:lpstr>PowerPoint-præsentation</vt:lpstr>
      <vt:lpstr>PowerPoint-præsentation</vt:lpstr>
      <vt:lpstr>PowerPoint-præsentation</vt:lpstr>
      <vt:lpstr>36.120</vt:lpstr>
      <vt:lpstr>Portoen sammensætning</vt:lpstr>
      <vt:lpstr>Brev afbildet i danske brev II.  Frankeret med 100ø tr 1.  1.10.1881 – 1.7.1892  : vægtporto pakke 120ø(6pund) + 30ø x 6 = 300 og 1.4.1886:  alm. brev/pakketakst + assurancegebyr 8ø pr 150kr = 696, i alt 996.  Derfor må brevet være sendt efter  1.4.1886 </vt:lpstr>
      <vt:lpstr>Slut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 RBS</dc:title>
  <dc:creator>Bruger</dc:creator>
  <cp:lastModifiedBy>HP</cp:lastModifiedBy>
  <cp:revision>233</cp:revision>
  <dcterms:created xsi:type="dcterms:W3CDTF">2014-03-24T22:20:41Z</dcterms:created>
  <dcterms:modified xsi:type="dcterms:W3CDTF">2016-01-13T16:10:53Z</dcterms:modified>
</cp:coreProperties>
</file>