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807544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9" autoAdjust="0"/>
    <p:restoredTop sz="95504" autoAdjust="0"/>
  </p:normalViewPr>
  <p:slideViewPr>
    <p:cSldViewPr>
      <p:cViewPr>
        <p:scale>
          <a:sx n="90" d="100"/>
          <a:sy n="90" d="100"/>
        </p:scale>
        <p:origin x="-51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F5F66-6DEE-480C-9C1D-751287BA9BEF}" type="datetimeFigureOut">
              <a:rPr lang="da-DK"/>
              <a:pPr>
                <a:defRPr/>
              </a:pPr>
              <a:t>30-12-2011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982958-FBA5-4441-8516-659146B55B1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9BAC6D-5776-42AE-85E3-2E199349802C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dirty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0A3BAC-4961-463C-B516-461A24887A7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2C5D5-D792-454C-958F-7C677CDEA1E1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FBBDF-977D-4DB0-A304-E4FF637E7EAB}" type="slidenum">
              <a:rPr lang="da-DK"/>
              <a:pPr/>
              <a:t>17</a:t>
            </a:fld>
            <a:endParaRPr lang="da-DK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81000" indent="-381000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endParaRPr lang="da-DK" sz="2000" dirty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EB19-1B97-493F-B9BE-302E7272EFD2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71C5-4D4F-4F9E-9C10-382BCFF26D6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0E89-094F-4F42-A3FA-7B5FD6512EA3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1271-5654-49D4-A58E-8CEDA65D60A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1A31-C869-48DD-AA58-4C163638280B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F9F0-D6AE-43B1-9E5F-927DE20B13A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35CC-955A-4C2E-B182-C810178470DC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E030-6D2E-47D2-B233-4B09F3395D0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D700-8DF1-4307-B562-FC9779B9D3DF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6ADB-4B66-4128-9D5A-01E28909BB3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71C6-A167-445C-A44B-8C4405E76ACC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BDAF-5E9C-473D-BC64-F7DA47B59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2EA44-C149-4CF2-B2DC-4654972C07C2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8791-13A1-43A8-9FFC-68521F5AA25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2453-966E-4E95-AE8A-1A586CB42217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4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BD4E-0A64-4149-8BBE-189B54C5D5E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2447-48CA-404C-B7A9-568FA0E421C9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BD6F-E418-4CB5-A5F3-0C10338EBD3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FB09-3E6C-4FC4-922C-38AC0494061C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62A4-085F-47E7-84A0-CFC266EC424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7AD8-4DDC-4257-8450-731165B19728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62F7-FE8F-41A2-917E-FDC8C16AFA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1027" name="Pladsholder til teks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smtClean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F70E6A0-0EDB-4AE8-BF41-B003196FE3E1}" type="datetimeFigureOut">
              <a:rPr lang="da-DK"/>
              <a:pPr>
                <a:defRPr/>
              </a:pPr>
              <a:t>30-12-2011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2B5F739-40EB-4A37-839C-158B9CA406F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15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jpeg"/><Relationship Id="rId7" Type="http://schemas.openxmlformats.org/officeDocument/2006/relationships/image" Target="../media/image23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48 sk 1870 ark.jpg"/>
          <p:cNvPicPr>
            <a:picLocks noChangeAspect="1"/>
          </p:cNvPicPr>
          <p:nvPr/>
        </p:nvPicPr>
        <p:blipFill>
          <a:blip r:embed="rId3"/>
          <a:srcRect l="5438" t="10416" r="7001" b="2356"/>
          <a:stretch>
            <a:fillRect/>
          </a:stretch>
        </p:blipFill>
        <p:spPr>
          <a:xfrm>
            <a:off x="0" y="-16"/>
            <a:ext cx="9144000" cy="6836594"/>
          </a:xfrm>
          <a:prstGeom prst="rect">
            <a:avLst/>
          </a:prstGeom>
        </p:spPr>
      </p:pic>
      <p:sp>
        <p:nvSpPr>
          <p:cNvPr id="2052" name="Titel 1"/>
          <p:cNvSpPr>
            <a:spLocks noGrp="1"/>
          </p:cNvSpPr>
          <p:nvPr>
            <p:ph type="ctrTitle"/>
          </p:nvPr>
        </p:nvSpPr>
        <p:spPr>
          <a:xfrm>
            <a:off x="-32" y="214290"/>
            <a:ext cx="7786742" cy="6357982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8900" cap="none" dirty="0" smtClean="0">
                <a:solidFill>
                  <a:srgbClr val="807544"/>
                </a:solidFill>
                <a:latin typeface="+mn-lt"/>
              </a:rPr>
              <a:t>HISTORIEN</a:t>
            </a:r>
            <a:r>
              <a:rPr lang="da-DK" sz="5400" cap="none" dirty="0" smtClean="0">
                <a:solidFill>
                  <a:srgbClr val="807544"/>
                </a:solidFill>
                <a:latin typeface="+mn-lt"/>
              </a:rPr>
              <a:t/>
            </a:r>
            <a:br>
              <a:rPr lang="da-DK" sz="5400" cap="none" dirty="0" smtClean="0">
                <a:solidFill>
                  <a:srgbClr val="807544"/>
                </a:solidFill>
                <a:latin typeface="+mn-lt"/>
              </a:rPr>
            </a:br>
            <a:r>
              <a:rPr lang="da-DK" sz="54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om studier af</a:t>
            </a:r>
            <a:r>
              <a:rPr lang="da-DK" sz="5400" cap="none" dirty="0" smtClean="0">
                <a:solidFill>
                  <a:srgbClr val="807544"/>
                </a:solidFill>
                <a:latin typeface="+mn-lt"/>
              </a:rPr>
              <a:t/>
            </a:r>
            <a:br>
              <a:rPr lang="da-DK" sz="5400" cap="none" dirty="0" smtClean="0">
                <a:solidFill>
                  <a:srgbClr val="807544"/>
                </a:solidFill>
                <a:latin typeface="+mn-lt"/>
              </a:rPr>
            </a:br>
            <a:r>
              <a:rPr lang="da-DK" sz="6700" cap="none" dirty="0" smtClean="0">
                <a:solidFill>
                  <a:srgbClr val="807544"/>
                </a:solidFill>
                <a:latin typeface="+mn-lt"/>
              </a:rPr>
              <a:t>Danmarks</a:t>
            </a:r>
            <a:br>
              <a:rPr lang="da-DK" sz="6700" cap="none" dirty="0" smtClean="0">
                <a:solidFill>
                  <a:srgbClr val="807544"/>
                </a:solidFill>
                <a:latin typeface="+mn-lt"/>
              </a:rPr>
            </a:br>
            <a:r>
              <a:rPr lang="da-DK" sz="6700" cap="none" dirty="0" smtClean="0">
                <a:solidFill>
                  <a:srgbClr val="FF0000"/>
                </a:solidFill>
                <a:latin typeface="+mn-lt"/>
                <a:sym typeface="Wingdings"/>
              </a:rPr>
              <a:t></a:t>
            </a:r>
            <a:r>
              <a:rPr lang="da-DK" sz="6700" cap="none" dirty="0" smtClean="0">
                <a:solidFill>
                  <a:srgbClr val="807544"/>
                </a:solidFill>
                <a:latin typeface="+mn-lt"/>
              </a:rPr>
              <a:t/>
            </a:r>
            <a:br>
              <a:rPr lang="da-DK" sz="6700" cap="none" dirty="0" smtClean="0">
                <a:solidFill>
                  <a:srgbClr val="807544"/>
                </a:solidFill>
                <a:latin typeface="+mn-lt"/>
              </a:rPr>
            </a:br>
            <a:r>
              <a:rPr lang="da-DK" sz="6700" cap="none" dirty="0" smtClean="0">
                <a:solidFill>
                  <a:srgbClr val="807544"/>
                </a:solidFill>
                <a:latin typeface="+mn-lt"/>
              </a:rPr>
              <a:t>Dansk </a:t>
            </a:r>
            <a:r>
              <a:rPr lang="da-DK" sz="6700" cap="none" dirty="0" err="1" smtClean="0">
                <a:solidFill>
                  <a:srgbClr val="807544"/>
                </a:solidFill>
                <a:latin typeface="+mn-lt"/>
              </a:rPr>
              <a:t>VestIndiens</a:t>
            </a:r>
            <a:r>
              <a:rPr lang="da-DK" sz="6700" cap="none" dirty="0" smtClean="0">
                <a:solidFill>
                  <a:srgbClr val="807544"/>
                </a:solidFill>
                <a:latin typeface="+mn-lt"/>
              </a:rPr>
              <a:t> </a:t>
            </a:r>
            <a:r>
              <a:rPr lang="da-DK" sz="54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tofarvede frimærker</a:t>
            </a:r>
            <a:br>
              <a:rPr lang="da-DK" sz="54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da-DK" sz="54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rPr>
              <a:t> 1870-1905</a:t>
            </a:r>
            <a:endParaRPr lang="da-DK" sz="2000" cap="none" dirty="0" smtClean="0">
              <a:solidFill>
                <a:schemeClr val="bg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 rot="18326110">
            <a:off x="6745532" y="3695992"/>
            <a:ext cx="2571768" cy="195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pe 11"/>
          <p:cNvGrpSpPr/>
          <p:nvPr/>
        </p:nvGrpSpPr>
        <p:grpSpPr>
          <a:xfrm>
            <a:off x="7565498" y="4662293"/>
            <a:ext cx="1052177" cy="180556"/>
            <a:chOff x="3331978" y="2138864"/>
            <a:chExt cx="2701078" cy="46351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31978" y="2138864"/>
              <a:ext cx="1286508" cy="388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26691">
              <a:off x="5129541" y="2197614"/>
              <a:ext cx="903515" cy="40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uppe 14"/>
          <p:cNvGrpSpPr/>
          <p:nvPr/>
        </p:nvGrpSpPr>
        <p:grpSpPr>
          <a:xfrm>
            <a:off x="7589356" y="4561386"/>
            <a:ext cx="991059" cy="96872"/>
            <a:chOff x="3393223" y="1879824"/>
            <a:chExt cx="2544180" cy="248684"/>
          </a:xfrm>
        </p:grpSpPr>
        <p:sp>
          <p:nvSpPr>
            <p:cNvPr id="13" name="Kombinationstegning 12"/>
            <p:cNvSpPr/>
            <p:nvPr/>
          </p:nvSpPr>
          <p:spPr>
            <a:xfrm>
              <a:off x="3393223" y="1879824"/>
              <a:ext cx="1078600" cy="248684"/>
            </a:xfrm>
            <a:custGeom>
              <a:avLst/>
              <a:gdLst>
                <a:gd name="connsiteX0" fmla="*/ 1197864 w 1197864"/>
                <a:gd name="connsiteY0" fmla="*/ 173736 h 274320"/>
                <a:gd name="connsiteX1" fmla="*/ 914400 w 1197864"/>
                <a:gd name="connsiteY1" fmla="*/ 0 h 274320"/>
                <a:gd name="connsiteX2" fmla="*/ 539496 w 1197864"/>
                <a:gd name="connsiteY2" fmla="*/ 9144 h 274320"/>
                <a:gd name="connsiteX3" fmla="*/ 256032 w 1197864"/>
                <a:gd name="connsiteY3" fmla="*/ 73152 h 274320"/>
                <a:gd name="connsiteX4" fmla="*/ 0 w 1197864"/>
                <a:gd name="connsiteY4" fmla="*/ 237744 h 274320"/>
                <a:gd name="connsiteX5" fmla="*/ 256032 w 1197864"/>
                <a:gd name="connsiteY5" fmla="*/ 274320 h 274320"/>
                <a:gd name="connsiteX6" fmla="*/ 365760 w 1197864"/>
                <a:gd name="connsiteY6" fmla="*/ 182880 h 274320"/>
                <a:gd name="connsiteX7" fmla="*/ 594360 w 1197864"/>
                <a:gd name="connsiteY7" fmla="*/ 173736 h 274320"/>
                <a:gd name="connsiteX8" fmla="*/ 914400 w 1197864"/>
                <a:gd name="connsiteY8" fmla="*/ 155448 h 274320"/>
                <a:gd name="connsiteX9" fmla="*/ 1197864 w 1197864"/>
                <a:gd name="connsiteY9" fmla="*/ 173736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7864" h="274320">
                  <a:moveTo>
                    <a:pt x="1197864" y="173736"/>
                  </a:moveTo>
                  <a:lnTo>
                    <a:pt x="914400" y="0"/>
                  </a:lnTo>
                  <a:lnTo>
                    <a:pt x="539496" y="9144"/>
                  </a:lnTo>
                  <a:lnTo>
                    <a:pt x="256032" y="73152"/>
                  </a:lnTo>
                  <a:lnTo>
                    <a:pt x="0" y="237744"/>
                  </a:lnTo>
                  <a:lnTo>
                    <a:pt x="256032" y="274320"/>
                  </a:lnTo>
                  <a:lnTo>
                    <a:pt x="365760" y="182880"/>
                  </a:lnTo>
                  <a:lnTo>
                    <a:pt x="594360" y="173736"/>
                  </a:lnTo>
                  <a:lnTo>
                    <a:pt x="914400" y="155448"/>
                  </a:lnTo>
                  <a:lnTo>
                    <a:pt x="1197864" y="173736"/>
                  </a:lnTo>
                  <a:close/>
                </a:path>
              </a:pathLst>
            </a:custGeom>
            <a:solidFill>
              <a:srgbClr val="4C1010"/>
            </a:solidFill>
            <a:ln w="952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Kombinationstegning 13"/>
            <p:cNvSpPr/>
            <p:nvPr/>
          </p:nvSpPr>
          <p:spPr>
            <a:xfrm>
              <a:off x="5262249" y="1929561"/>
              <a:ext cx="675154" cy="182368"/>
            </a:xfrm>
            <a:custGeom>
              <a:avLst/>
              <a:gdLst>
                <a:gd name="connsiteX0" fmla="*/ 73152 w 749808"/>
                <a:gd name="connsiteY0" fmla="*/ 164592 h 201168"/>
                <a:gd name="connsiteX1" fmla="*/ 402336 w 749808"/>
                <a:gd name="connsiteY1" fmla="*/ 118872 h 201168"/>
                <a:gd name="connsiteX2" fmla="*/ 585216 w 749808"/>
                <a:gd name="connsiteY2" fmla="*/ 137160 h 201168"/>
                <a:gd name="connsiteX3" fmla="*/ 749808 w 749808"/>
                <a:gd name="connsiteY3" fmla="*/ 201168 h 201168"/>
                <a:gd name="connsiteX4" fmla="*/ 630936 w 749808"/>
                <a:gd name="connsiteY4" fmla="*/ 18288 h 201168"/>
                <a:gd name="connsiteX5" fmla="*/ 374904 w 749808"/>
                <a:gd name="connsiteY5" fmla="*/ 0 h 201168"/>
                <a:gd name="connsiteX6" fmla="*/ 91440 w 749808"/>
                <a:gd name="connsiteY6" fmla="*/ 18288 h 201168"/>
                <a:gd name="connsiteX7" fmla="*/ 0 w 749808"/>
                <a:gd name="connsiteY7" fmla="*/ 192024 h 201168"/>
                <a:gd name="connsiteX8" fmla="*/ 73152 w 749808"/>
                <a:gd name="connsiteY8" fmla="*/ 164592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808" h="201168">
                  <a:moveTo>
                    <a:pt x="73152" y="164592"/>
                  </a:moveTo>
                  <a:lnTo>
                    <a:pt x="402336" y="118872"/>
                  </a:lnTo>
                  <a:lnTo>
                    <a:pt x="585216" y="137160"/>
                  </a:lnTo>
                  <a:lnTo>
                    <a:pt x="749808" y="201168"/>
                  </a:lnTo>
                  <a:lnTo>
                    <a:pt x="630936" y="18288"/>
                  </a:lnTo>
                  <a:lnTo>
                    <a:pt x="374904" y="0"/>
                  </a:lnTo>
                  <a:lnTo>
                    <a:pt x="91440" y="18288"/>
                  </a:lnTo>
                  <a:lnTo>
                    <a:pt x="0" y="192024"/>
                  </a:lnTo>
                  <a:lnTo>
                    <a:pt x="73152" y="164592"/>
                  </a:lnTo>
                  <a:close/>
                </a:path>
              </a:pathLst>
            </a:custGeom>
            <a:solidFill>
              <a:srgbClr val="4C1010"/>
            </a:solidFill>
            <a:ln w="952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5" name="Kombinationstegning 14"/>
          <p:cNvSpPr/>
          <p:nvPr/>
        </p:nvSpPr>
        <p:spPr bwMode="auto">
          <a:xfrm>
            <a:off x="7743845" y="5421697"/>
            <a:ext cx="566845" cy="215153"/>
          </a:xfrm>
          <a:custGeom>
            <a:avLst/>
            <a:gdLst>
              <a:gd name="connsiteX0" fmla="*/ 20687 w 566845"/>
              <a:gd name="connsiteY0" fmla="*/ 78614 h 215153"/>
              <a:gd name="connsiteX1" fmla="*/ 28963 w 566845"/>
              <a:gd name="connsiteY1" fmla="*/ 140677 h 215153"/>
              <a:gd name="connsiteX2" fmla="*/ 33100 w 566845"/>
              <a:gd name="connsiteY2" fmla="*/ 153090 h 215153"/>
              <a:gd name="connsiteX3" fmla="*/ 45513 w 566845"/>
              <a:gd name="connsiteY3" fmla="*/ 161365 h 215153"/>
              <a:gd name="connsiteX4" fmla="*/ 57925 w 566845"/>
              <a:gd name="connsiteY4" fmla="*/ 173777 h 215153"/>
              <a:gd name="connsiteX5" fmla="*/ 99301 w 566845"/>
              <a:gd name="connsiteY5" fmla="*/ 190328 h 215153"/>
              <a:gd name="connsiteX6" fmla="*/ 111714 w 566845"/>
              <a:gd name="connsiteY6" fmla="*/ 194465 h 215153"/>
              <a:gd name="connsiteX7" fmla="*/ 124126 w 566845"/>
              <a:gd name="connsiteY7" fmla="*/ 198603 h 215153"/>
              <a:gd name="connsiteX8" fmla="*/ 144814 w 566845"/>
              <a:gd name="connsiteY8" fmla="*/ 202740 h 215153"/>
              <a:gd name="connsiteX9" fmla="*/ 173777 w 566845"/>
              <a:gd name="connsiteY9" fmla="*/ 211015 h 215153"/>
              <a:gd name="connsiteX10" fmla="*/ 355829 w 566845"/>
              <a:gd name="connsiteY10" fmla="*/ 215153 h 215153"/>
              <a:gd name="connsiteX11" fmla="*/ 384792 w 566845"/>
              <a:gd name="connsiteY11" fmla="*/ 211015 h 215153"/>
              <a:gd name="connsiteX12" fmla="*/ 393067 w 566845"/>
              <a:gd name="connsiteY12" fmla="*/ 198603 h 215153"/>
              <a:gd name="connsiteX13" fmla="*/ 405480 w 566845"/>
              <a:gd name="connsiteY13" fmla="*/ 190328 h 215153"/>
              <a:gd name="connsiteX14" fmla="*/ 417893 w 566845"/>
              <a:gd name="connsiteY14" fmla="*/ 177915 h 215153"/>
              <a:gd name="connsiteX15" fmla="*/ 450993 w 566845"/>
              <a:gd name="connsiteY15" fmla="*/ 161365 h 215153"/>
              <a:gd name="connsiteX16" fmla="*/ 467544 w 566845"/>
              <a:gd name="connsiteY16" fmla="*/ 140677 h 215153"/>
              <a:gd name="connsiteX17" fmla="*/ 479956 w 566845"/>
              <a:gd name="connsiteY17" fmla="*/ 136539 h 215153"/>
              <a:gd name="connsiteX18" fmla="*/ 504782 w 566845"/>
              <a:gd name="connsiteY18" fmla="*/ 111714 h 215153"/>
              <a:gd name="connsiteX19" fmla="*/ 513057 w 566845"/>
              <a:gd name="connsiteY19" fmla="*/ 99301 h 215153"/>
              <a:gd name="connsiteX20" fmla="*/ 529607 w 566845"/>
              <a:gd name="connsiteY20" fmla="*/ 91026 h 215153"/>
              <a:gd name="connsiteX21" fmla="*/ 558570 w 566845"/>
              <a:gd name="connsiteY21" fmla="*/ 49651 h 215153"/>
              <a:gd name="connsiteX22" fmla="*/ 566845 w 566845"/>
              <a:gd name="connsiteY22" fmla="*/ 33100 h 215153"/>
              <a:gd name="connsiteX23" fmla="*/ 558570 w 566845"/>
              <a:gd name="connsiteY23" fmla="*/ 12413 h 215153"/>
              <a:gd name="connsiteX24" fmla="*/ 546157 w 566845"/>
              <a:gd name="connsiteY24" fmla="*/ 8275 h 215153"/>
              <a:gd name="connsiteX25" fmla="*/ 533744 w 566845"/>
              <a:gd name="connsiteY25" fmla="*/ 0 h 215153"/>
              <a:gd name="connsiteX26" fmla="*/ 401343 w 566845"/>
              <a:gd name="connsiteY26" fmla="*/ 16550 h 215153"/>
              <a:gd name="connsiteX27" fmla="*/ 368242 w 566845"/>
              <a:gd name="connsiteY27" fmla="*/ 28963 h 215153"/>
              <a:gd name="connsiteX28" fmla="*/ 351692 w 566845"/>
              <a:gd name="connsiteY28" fmla="*/ 33100 h 215153"/>
              <a:gd name="connsiteX29" fmla="*/ 314454 w 566845"/>
              <a:gd name="connsiteY29" fmla="*/ 41376 h 215153"/>
              <a:gd name="connsiteX30" fmla="*/ 264803 w 566845"/>
              <a:gd name="connsiteY30" fmla="*/ 33100 h 215153"/>
              <a:gd name="connsiteX31" fmla="*/ 235840 w 566845"/>
              <a:gd name="connsiteY31" fmla="*/ 16550 h 215153"/>
              <a:gd name="connsiteX32" fmla="*/ 219290 w 566845"/>
              <a:gd name="connsiteY32" fmla="*/ 12413 h 215153"/>
              <a:gd name="connsiteX33" fmla="*/ 161364 w 566845"/>
              <a:gd name="connsiteY33" fmla="*/ 16550 h 215153"/>
              <a:gd name="connsiteX34" fmla="*/ 148952 w 566845"/>
              <a:gd name="connsiteY34" fmla="*/ 20688 h 215153"/>
              <a:gd name="connsiteX35" fmla="*/ 132401 w 566845"/>
              <a:gd name="connsiteY35" fmla="*/ 24825 h 215153"/>
              <a:gd name="connsiteX36" fmla="*/ 103439 w 566845"/>
              <a:gd name="connsiteY36" fmla="*/ 41376 h 215153"/>
              <a:gd name="connsiteX37" fmla="*/ 70338 w 566845"/>
              <a:gd name="connsiteY37" fmla="*/ 74476 h 215153"/>
              <a:gd name="connsiteX38" fmla="*/ 12412 w 566845"/>
              <a:gd name="connsiteY38" fmla="*/ 82751 h 215153"/>
              <a:gd name="connsiteX39" fmla="*/ 0 w 566845"/>
              <a:gd name="connsiteY39" fmla="*/ 86889 h 215153"/>
              <a:gd name="connsiteX40" fmla="*/ 12412 w 566845"/>
              <a:gd name="connsiteY40" fmla="*/ 74476 h 215153"/>
              <a:gd name="connsiteX41" fmla="*/ 20687 w 566845"/>
              <a:gd name="connsiteY41" fmla="*/ 78614 h 21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6845" h="215153">
                <a:moveTo>
                  <a:pt x="20687" y="78614"/>
                </a:moveTo>
                <a:cubicBezTo>
                  <a:pt x="23446" y="89648"/>
                  <a:pt x="23249" y="117820"/>
                  <a:pt x="28963" y="140677"/>
                </a:cubicBezTo>
                <a:cubicBezTo>
                  <a:pt x="30021" y="144908"/>
                  <a:pt x="30375" y="149684"/>
                  <a:pt x="33100" y="153090"/>
                </a:cubicBezTo>
                <a:cubicBezTo>
                  <a:pt x="36206" y="156973"/>
                  <a:pt x="41693" y="158182"/>
                  <a:pt x="45513" y="161365"/>
                </a:cubicBezTo>
                <a:cubicBezTo>
                  <a:pt x="50008" y="165111"/>
                  <a:pt x="53164" y="170376"/>
                  <a:pt x="57925" y="173777"/>
                </a:cubicBezTo>
                <a:cubicBezTo>
                  <a:pt x="68581" y="181388"/>
                  <a:pt x="87993" y="186559"/>
                  <a:pt x="99301" y="190328"/>
                </a:cubicBezTo>
                <a:lnTo>
                  <a:pt x="111714" y="194465"/>
                </a:lnTo>
                <a:cubicBezTo>
                  <a:pt x="115851" y="195844"/>
                  <a:pt x="119849" y="197748"/>
                  <a:pt x="124126" y="198603"/>
                </a:cubicBezTo>
                <a:cubicBezTo>
                  <a:pt x="131022" y="199982"/>
                  <a:pt x="137991" y="201034"/>
                  <a:pt x="144814" y="202740"/>
                </a:cubicBezTo>
                <a:cubicBezTo>
                  <a:pt x="153810" y="204989"/>
                  <a:pt x="164484" y="210628"/>
                  <a:pt x="173777" y="211015"/>
                </a:cubicBezTo>
                <a:cubicBezTo>
                  <a:pt x="234424" y="213542"/>
                  <a:pt x="295145" y="213774"/>
                  <a:pt x="355829" y="215153"/>
                </a:cubicBezTo>
                <a:cubicBezTo>
                  <a:pt x="365483" y="213774"/>
                  <a:pt x="375880" y="214976"/>
                  <a:pt x="384792" y="211015"/>
                </a:cubicBezTo>
                <a:cubicBezTo>
                  <a:pt x="389336" y="208995"/>
                  <a:pt x="389551" y="202119"/>
                  <a:pt x="393067" y="198603"/>
                </a:cubicBezTo>
                <a:cubicBezTo>
                  <a:pt x="396583" y="195087"/>
                  <a:pt x="401660" y="193511"/>
                  <a:pt x="405480" y="190328"/>
                </a:cubicBezTo>
                <a:cubicBezTo>
                  <a:pt x="409975" y="186582"/>
                  <a:pt x="413212" y="181426"/>
                  <a:pt x="417893" y="177915"/>
                </a:cubicBezTo>
                <a:cubicBezTo>
                  <a:pt x="433528" y="166189"/>
                  <a:pt x="435720" y="166456"/>
                  <a:pt x="450993" y="161365"/>
                </a:cubicBezTo>
                <a:cubicBezTo>
                  <a:pt x="454754" y="155724"/>
                  <a:pt x="460991" y="144609"/>
                  <a:pt x="467544" y="140677"/>
                </a:cubicBezTo>
                <a:cubicBezTo>
                  <a:pt x="471284" y="138433"/>
                  <a:pt x="475819" y="137918"/>
                  <a:pt x="479956" y="136539"/>
                </a:cubicBezTo>
                <a:cubicBezTo>
                  <a:pt x="488231" y="128264"/>
                  <a:pt x="498291" y="121451"/>
                  <a:pt x="504782" y="111714"/>
                </a:cubicBezTo>
                <a:cubicBezTo>
                  <a:pt x="507540" y="107576"/>
                  <a:pt x="509237" y="102485"/>
                  <a:pt x="513057" y="99301"/>
                </a:cubicBezTo>
                <a:cubicBezTo>
                  <a:pt x="517795" y="95352"/>
                  <a:pt x="524090" y="93784"/>
                  <a:pt x="529607" y="91026"/>
                </a:cubicBezTo>
                <a:cubicBezTo>
                  <a:pt x="537392" y="80647"/>
                  <a:pt x="553476" y="59840"/>
                  <a:pt x="558570" y="49651"/>
                </a:cubicBezTo>
                <a:lnTo>
                  <a:pt x="566845" y="33100"/>
                </a:lnTo>
                <a:cubicBezTo>
                  <a:pt x="564087" y="26204"/>
                  <a:pt x="563325" y="18118"/>
                  <a:pt x="558570" y="12413"/>
                </a:cubicBezTo>
                <a:cubicBezTo>
                  <a:pt x="555778" y="9062"/>
                  <a:pt x="550058" y="10226"/>
                  <a:pt x="546157" y="8275"/>
                </a:cubicBezTo>
                <a:cubicBezTo>
                  <a:pt x="541709" y="6051"/>
                  <a:pt x="537882" y="2758"/>
                  <a:pt x="533744" y="0"/>
                </a:cubicBezTo>
                <a:cubicBezTo>
                  <a:pt x="473938" y="6295"/>
                  <a:pt x="455806" y="6939"/>
                  <a:pt x="401343" y="16550"/>
                </a:cubicBezTo>
                <a:cubicBezTo>
                  <a:pt x="374593" y="21271"/>
                  <a:pt x="394450" y="19135"/>
                  <a:pt x="368242" y="28963"/>
                </a:cubicBezTo>
                <a:cubicBezTo>
                  <a:pt x="362918" y="30960"/>
                  <a:pt x="357243" y="31866"/>
                  <a:pt x="351692" y="33100"/>
                </a:cubicBezTo>
                <a:cubicBezTo>
                  <a:pt x="304463" y="43595"/>
                  <a:pt x="354779" y="31294"/>
                  <a:pt x="314454" y="41376"/>
                </a:cubicBezTo>
                <a:cubicBezTo>
                  <a:pt x="302653" y="40065"/>
                  <a:pt x="278667" y="40032"/>
                  <a:pt x="264803" y="33100"/>
                </a:cubicBezTo>
                <a:cubicBezTo>
                  <a:pt x="240796" y="21096"/>
                  <a:pt x="264855" y="27430"/>
                  <a:pt x="235840" y="16550"/>
                </a:cubicBezTo>
                <a:cubicBezTo>
                  <a:pt x="230516" y="14553"/>
                  <a:pt x="224807" y="13792"/>
                  <a:pt x="219290" y="12413"/>
                </a:cubicBezTo>
                <a:cubicBezTo>
                  <a:pt x="199981" y="13792"/>
                  <a:pt x="180589" y="14288"/>
                  <a:pt x="161364" y="16550"/>
                </a:cubicBezTo>
                <a:cubicBezTo>
                  <a:pt x="157033" y="17060"/>
                  <a:pt x="153145" y="19490"/>
                  <a:pt x="148952" y="20688"/>
                </a:cubicBezTo>
                <a:cubicBezTo>
                  <a:pt x="143484" y="22250"/>
                  <a:pt x="137918" y="23446"/>
                  <a:pt x="132401" y="24825"/>
                </a:cubicBezTo>
                <a:cubicBezTo>
                  <a:pt x="124293" y="28879"/>
                  <a:pt x="110591" y="34874"/>
                  <a:pt x="103439" y="41376"/>
                </a:cubicBezTo>
                <a:cubicBezTo>
                  <a:pt x="91893" y="51872"/>
                  <a:pt x="85476" y="70691"/>
                  <a:pt x="70338" y="74476"/>
                </a:cubicBezTo>
                <a:cubicBezTo>
                  <a:pt x="40341" y="81976"/>
                  <a:pt x="59446" y="78048"/>
                  <a:pt x="12412" y="82751"/>
                </a:cubicBezTo>
                <a:cubicBezTo>
                  <a:pt x="8275" y="84130"/>
                  <a:pt x="0" y="91250"/>
                  <a:pt x="0" y="86889"/>
                </a:cubicBezTo>
                <a:cubicBezTo>
                  <a:pt x="0" y="81038"/>
                  <a:pt x="6861" y="76327"/>
                  <a:pt x="12412" y="74476"/>
                </a:cubicBezTo>
                <a:cubicBezTo>
                  <a:pt x="15029" y="73604"/>
                  <a:pt x="17929" y="67581"/>
                  <a:pt x="20687" y="78614"/>
                </a:cubicBezTo>
                <a:close/>
              </a:path>
            </a:pathLst>
          </a:custGeom>
          <a:solidFill>
            <a:srgbClr val="990000">
              <a:alpha val="2470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6929454" y="6286520"/>
            <a:ext cx="2071702" cy="642942"/>
          </a:xfrm>
          <a:prstGeom prst="rect">
            <a:avLst/>
          </a:prstGeom>
        </p:spPr>
        <p:txBody>
          <a:bodyPr vert="horz" lIns="45720" tIns="0" rIns="45720" bIns="0" anchor="t">
            <a:normAutofit fontScale="67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…set fra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det mørke Jylland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>med tak til Kurt Hansen</a:t>
            </a:r>
            <a:endParaRPr kumimoji="0" lang="da-DK" sz="20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 descr="guldramme vandret.jpg"/>
          <p:cNvPicPr>
            <a:picLocks noChangeAspect="1"/>
          </p:cNvPicPr>
          <p:nvPr/>
        </p:nvPicPr>
        <p:blipFill>
          <a:blip r:embed="rId2"/>
          <a:srcRect l="611" t="716" r="611" b="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pe 33"/>
          <p:cNvGrpSpPr/>
          <p:nvPr/>
        </p:nvGrpSpPr>
        <p:grpSpPr>
          <a:xfrm>
            <a:off x="357158" y="297267"/>
            <a:ext cx="8429684" cy="845717"/>
            <a:chOff x="357158" y="297267"/>
            <a:chExt cx="8429684" cy="845717"/>
          </a:xfrm>
        </p:grpSpPr>
        <p:grpSp>
          <p:nvGrpSpPr>
            <p:cNvPr id="3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21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4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20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5" name="Gruppe 34"/>
          <p:cNvGrpSpPr/>
          <p:nvPr/>
        </p:nvGrpSpPr>
        <p:grpSpPr>
          <a:xfrm flipV="1">
            <a:off x="357158" y="5726555"/>
            <a:ext cx="8429684" cy="845717"/>
            <a:chOff x="357158" y="297267"/>
            <a:chExt cx="8429684" cy="845717"/>
          </a:xfrm>
        </p:grpSpPr>
        <p:grpSp>
          <p:nvGrpSpPr>
            <p:cNvPr id="6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45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7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pic>
        <p:nvPicPr>
          <p:cNvPr id="61" name="Billede 60" descr="VM ark copy2.jpg"/>
          <p:cNvPicPr>
            <a:picLocks noChangeAspect="1"/>
          </p:cNvPicPr>
          <p:nvPr/>
        </p:nvPicPr>
        <p:blipFill>
          <a:blip r:embed="rId3"/>
          <a:srcRect l="8323" t="13047" r="25760" b="27076"/>
          <a:stretch>
            <a:fillRect/>
          </a:stretch>
        </p:blipFill>
        <p:spPr>
          <a:xfrm>
            <a:off x="1548000" y="1350000"/>
            <a:ext cx="6061200" cy="4168095"/>
          </a:xfrm>
          <a:prstGeom prst="rect">
            <a:avLst/>
          </a:prstGeom>
        </p:spPr>
      </p:pic>
      <p:sp>
        <p:nvSpPr>
          <p:cNvPr id="52" name="Rektangel 51"/>
          <p:cNvSpPr/>
          <p:nvPr/>
        </p:nvSpPr>
        <p:spPr>
          <a:xfrm>
            <a:off x="1500166" y="5500702"/>
            <a:ext cx="61436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Den tofarvede studiegruppe 1998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1571604" y="1357298"/>
            <a:ext cx="42862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Svend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Wæver</a:t>
            </a:r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Henrik Stilling</a:t>
            </a: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Michael Lerche Nielsen</a:t>
            </a: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Niels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Hjersing</a:t>
            </a:r>
            <a:endParaRPr lang="da-DK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60" name="Gruppe 59"/>
          <p:cNvGrpSpPr/>
          <p:nvPr/>
        </p:nvGrpSpPr>
        <p:grpSpPr>
          <a:xfrm>
            <a:off x="5143504" y="1500174"/>
            <a:ext cx="2571768" cy="2094856"/>
            <a:chOff x="5143504" y="1500174"/>
            <a:chExt cx="2571768" cy="2094856"/>
          </a:xfrm>
        </p:grpSpPr>
        <p:pic>
          <p:nvPicPr>
            <p:cNvPr id="57" name="Billede 56" descr="Lerche Nielsen Michael 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72132" y="1500174"/>
              <a:ext cx="1857380" cy="1857380"/>
            </a:xfrm>
            <a:prstGeom prst="rect">
              <a:avLst/>
            </a:prstGeom>
          </p:spPr>
        </p:pic>
        <p:sp>
          <p:nvSpPr>
            <p:cNvPr id="58" name="Rektangel 57"/>
            <p:cNvSpPr/>
            <p:nvPr/>
          </p:nvSpPr>
          <p:spPr>
            <a:xfrm>
              <a:off x="5143504" y="3071810"/>
              <a:ext cx="257176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da-DK" sz="1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Michael Lerche Nielsen</a:t>
              </a:r>
            </a:p>
            <a:p>
              <a:pPr algn="ctr"/>
              <a:r>
                <a:rPr lang="da-DK" sz="1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Studiegruppens ”guru”</a:t>
              </a:r>
              <a:endParaRPr lang="da-DK" sz="1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62" name="Gruppe 61"/>
          <p:cNvGrpSpPr/>
          <p:nvPr/>
        </p:nvGrpSpPr>
        <p:grpSpPr>
          <a:xfrm>
            <a:off x="1500166" y="3592487"/>
            <a:ext cx="6143668" cy="2622595"/>
            <a:chOff x="1500166" y="3592487"/>
            <a:chExt cx="6143668" cy="2622595"/>
          </a:xfrm>
        </p:grpSpPr>
        <p:sp>
          <p:nvSpPr>
            <p:cNvPr id="56" name="Tekstboks 55"/>
            <p:cNvSpPr txBox="1"/>
            <p:nvPr/>
          </p:nvSpPr>
          <p:spPr>
            <a:xfrm rot="5400000">
              <a:off x="3617889" y="1546198"/>
              <a:ext cx="1908215" cy="60007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a-DK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Svend Væver - Helge Høgh Petersen - Palner Rundstrøm - </a:t>
              </a:r>
            </a:p>
            <a:p>
              <a:pPr algn="ctr"/>
              <a:r>
                <a:rPr lang="da-DK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Ehlern</a:t>
              </a:r>
              <a:r>
                <a:rPr lang="da-DK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 Jessen - Leif Hansen - Henrik Stilling - Leif </a:t>
              </a:r>
              <a:r>
                <a:rPr lang="da-DK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Vernersen</a:t>
              </a:r>
              <a:r>
                <a:rPr lang="da-DK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 - Per </a:t>
              </a:r>
              <a:r>
                <a:rPr lang="da-DK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Bomholdt</a:t>
              </a:r>
              <a:r>
                <a:rPr lang="da-DK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 - Niels </a:t>
              </a:r>
              <a:r>
                <a:rPr lang="da-DK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Hjersing</a:t>
              </a:r>
              <a:r>
                <a:rPr lang="da-DK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 - Henning Bonde – Michael Lerche Nielsen - Helge Madsen - Erik Hansen - Søren </a:t>
              </a:r>
              <a:r>
                <a:rPr lang="da-DK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Henscel</a:t>
              </a:r>
              <a:r>
                <a:rPr lang="da-DK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 - Morten Lintrup - Pierre </a:t>
              </a:r>
              <a:r>
                <a:rPr lang="da-DK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Terrisse</a:t>
              </a:r>
              <a:r>
                <a:rPr lang="da-DK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 - </a:t>
              </a:r>
              <a:r>
                <a:rPr lang="da-DK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Bernd</a:t>
              </a:r>
              <a:r>
                <a:rPr lang="da-DK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 Stein - Carsten Berg - Johnny Barth - Søren Chr. Jensen - Claus Hedegaard - Jan Kingo - Bent Møller - Erik </a:t>
              </a:r>
              <a:r>
                <a:rPr lang="da-DK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Schjerning</a:t>
              </a:r>
              <a:endParaRPr lang="da-DK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59" name="Rektangel 58"/>
            <p:cNvSpPr/>
            <p:nvPr/>
          </p:nvSpPr>
          <p:spPr>
            <a:xfrm>
              <a:off x="1500166" y="5876528"/>
              <a:ext cx="6143668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da-DK" sz="16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Narrow" pitchFamily="34" charset="0"/>
                </a:rPr>
                <a:t>Studiegruppen i Høvelte 2000</a:t>
              </a:r>
              <a:endParaRPr lang="da-DK" sz="16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53" name="Rektangel 52"/>
          <p:cNvSpPr/>
          <p:nvPr/>
        </p:nvSpPr>
        <p:spPr>
          <a:xfrm>
            <a:off x="1857356" y="1422000"/>
            <a:ext cx="15716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Initiativ: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 rot="-5400000">
            <a:off x="1045136" y="2402466"/>
            <a:ext cx="185738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a-DK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Kontaktpersoner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3" name="Kombinationstegning 62"/>
          <p:cNvSpPr/>
          <p:nvPr/>
        </p:nvSpPr>
        <p:spPr>
          <a:xfrm>
            <a:off x="4676775" y="1581150"/>
            <a:ext cx="774700" cy="1123950"/>
          </a:xfrm>
          <a:custGeom>
            <a:avLst/>
            <a:gdLst>
              <a:gd name="connsiteX0" fmla="*/ 0 w 774700"/>
              <a:gd name="connsiteY0" fmla="*/ 0 h 1123950"/>
              <a:gd name="connsiteX1" fmla="*/ 714375 w 774700"/>
              <a:gd name="connsiteY1" fmla="*/ 590550 h 1123950"/>
              <a:gd name="connsiteX2" fmla="*/ 361950 w 774700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1123950">
                <a:moveTo>
                  <a:pt x="0" y="0"/>
                </a:moveTo>
                <a:cubicBezTo>
                  <a:pt x="327025" y="201612"/>
                  <a:pt x="654050" y="403225"/>
                  <a:pt x="714375" y="590550"/>
                </a:cubicBezTo>
                <a:cubicBezTo>
                  <a:pt x="774700" y="777875"/>
                  <a:pt x="568325" y="950912"/>
                  <a:pt x="361950" y="112395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4" name="Kombinationstegning 63"/>
          <p:cNvSpPr/>
          <p:nvPr/>
        </p:nvSpPr>
        <p:spPr>
          <a:xfrm>
            <a:off x="2103438" y="2390775"/>
            <a:ext cx="220662" cy="809625"/>
          </a:xfrm>
          <a:custGeom>
            <a:avLst/>
            <a:gdLst>
              <a:gd name="connsiteX0" fmla="*/ 220662 w 220662"/>
              <a:gd name="connsiteY0" fmla="*/ 0 h 809625"/>
              <a:gd name="connsiteX1" fmla="*/ 11112 w 220662"/>
              <a:gd name="connsiteY1" fmla="*/ 495300 h 809625"/>
              <a:gd name="connsiteX2" fmla="*/ 153987 w 220662"/>
              <a:gd name="connsiteY2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662" h="809625">
                <a:moveTo>
                  <a:pt x="220662" y="0"/>
                </a:moveTo>
                <a:cubicBezTo>
                  <a:pt x="121443" y="180181"/>
                  <a:pt x="22224" y="360363"/>
                  <a:pt x="11112" y="495300"/>
                </a:cubicBezTo>
                <a:cubicBezTo>
                  <a:pt x="0" y="630237"/>
                  <a:pt x="76993" y="719931"/>
                  <a:pt x="153987" y="809625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5" name="Rektangel 64"/>
          <p:cNvSpPr/>
          <p:nvPr/>
        </p:nvSpPr>
        <p:spPr>
          <a:xfrm>
            <a:off x="1571604" y="2700000"/>
            <a:ext cx="428628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Claus Hedegaard (2000)</a:t>
            </a:r>
            <a:endParaRPr lang="da-DK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6" name="Rektangel 65"/>
          <p:cNvSpPr/>
          <p:nvPr/>
        </p:nvSpPr>
        <p:spPr>
          <a:xfrm>
            <a:off x="1571604" y="3024000"/>
            <a:ext cx="428628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Lars V. Hansen (2009)</a:t>
            </a:r>
            <a:endParaRPr lang="da-DK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img070.jpg"/>
          <p:cNvPicPr>
            <a:picLocks noChangeAspect="1"/>
          </p:cNvPicPr>
          <p:nvPr/>
        </p:nvPicPr>
        <p:blipFill>
          <a:blip r:embed="rId2"/>
          <a:srcRect t="12658"/>
          <a:stretch>
            <a:fillRect/>
          </a:stretch>
        </p:blipFill>
        <p:spPr>
          <a:xfrm>
            <a:off x="-1" y="1357298"/>
            <a:ext cx="9138795" cy="492919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615013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Høvelte </a:t>
            </a:r>
            <a:r>
              <a:rPr lang="da-DK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2000 – 26 deltagere</a:t>
            </a:r>
            <a:endParaRPr lang="da-DK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06515" y="0"/>
            <a:ext cx="8494633" cy="13363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Rodian</a:t>
            </a:r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Sahlfren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Svend Væver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Helge Høgh Petersen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Palner Rundstrøm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Ehlern</a:t>
            </a:r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 Jessen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Leif Hansen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b="1" dirty="0" smtClean="0">
                <a:solidFill>
                  <a:srgbClr val="FF0000"/>
                </a:solidFill>
                <a:latin typeface="Book Antiqua" pitchFamily="18" charset="0"/>
              </a:rPr>
              <a:t>Henrik Stilling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Leif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Vernersen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b="1" dirty="0" smtClean="0">
                <a:solidFill>
                  <a:srgbClr val="FF0000"/>
                </a:solidFill>
                <a:latin typeface="Book Antiqua" pitchFamily="18" charset="0"/>
              </a:rPr>
              <a:t>Per </a:t>
            </a:r>
            <a:r>
              <a:rPr lang="da-DK" sz="1200" b="1" dirty="0" err="1" smtClean="0">
                <a:solidFill>
                  <a:srgbClr val="FF0000"/>
                </a:solidFill>
                <a:latin typeface="Book Antiqua" pitchFamily="18" charset="0"/>
              </a:rPr>
              <a:t>Bomholdt</a:t>
            </a:r>
            <a:endParaRPr lang="da-DK" sz="1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da-DK" sz="1200" b="1" dirty="0" smtClean="0">
                <a:solidFill>
                  <a:srgbClr val="FF0000"/>
                </a:solidFill>
                <a:latin typeface="Book Antiqua" pitchFamily="18" charset="0"/>
              </a:rPr>
              <a:t>Niels </a:t>
            </a:r>
            <a:r>
              <a:rPr lang="da-DK" sz="1200" b="1" dirty="0" err="1" smtClean="0">
                <a:solidFill>
                  <a:srgbClr val="FF0000"/>
                </a:solidFill>
                <a:latin typeface="Book Antiqua" pitchFamily="18" charset="0"/>
              </a:rPr>
              <a:t>Hjersing</a:t>
            </a:r>
            <a:endParaRPr lang="da-DK" sz="1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da-DK" sz="1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da-DK" sz="1200" b="1" dirty="0" smtClean="0">
                <a:solidFill>
                  <a:srgbClr val="FF0000"/>
                </a:solidFill>
                <a:latin typeface="Book Antiqua" pitchFamily="18" charset="0"/>
              </a:rPr>
              <a:t>Henning Bonde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Michael 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Lerche Nielsen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Helge Madsen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Erik Hansen</a:t>
            </a:r>
          </a:p>
          <a:p>
            <a:r>
              <a:rPr lang="da-DK" sz="1200" b="1" dirty="0" smtClean="0">
                <a:solidFill>
                  <a:srgbClr val="FF0000"/>
                </a:solidFill>
                <a:latin typeface="Book Antiqua" pitchFamily="18" charset="0"/>
              </a:rPr>
              <a:t>Søren </a:t>
            </a:r>
            <a:r>
              <a:rPr lang="da-DK" sz="1200" b="1" dirty="0" err="1" smtClean="0">
                <a:solidFill>
                  <a:srgbClr val="FF0000"/>
                </a:solidFill>
                <a:latin typeface="Book Antiqua" pitchFamily="18" charset="0"/>
              </a:rPr>
              <a:t>Henscel</a:t>
            </a:r>
            <a:endParaRPr lang="da-DK" sz="1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Morten Lintrup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Pierre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Terrisse</a:t>
            </a:r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da-DK" sz="1200" b="1" dirty="0" err="1" smtClean="0">
                <a:solidFill>
                  <a:srgbClr val="FF0000"/>
                </a:solidFill>
                <a:latin typeface="Book Antiqua" pitchFamily="18" charset="0"/>
              </a:rPr>
              <a:t>Bernd</a:t>
            </a:r>
            <a:r>
              <a:rPr lang="da-DK" sz="1200" b="1" dirty="0" smtClean="0">
                <a:solidFill>
                  <a:srgbClr val="FF0000"/>
                </a:solidFill>
                <a:latin typeface="Book Antiqua" pitchFamily="18" charset="0"/>
              </a:rPr>
              <a:t> Stein</a:t>
            </a:r>
          </a:p>
          <a:p>
            <a:r>
              <a:rPr lang="da-DK" sz="1200" b="1" dirty="0" smtClean="0">
                <a:solidFill>
                  <a:srgbClr val="FF0000"/>
                </a:solidFill>
                <a:latin typeface="Book Antiqua" pitchFamily="18" charset="0"/>
              </a:rPr>
              <a:t>Carsten Berg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Johnny Barth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b="1" dirty="0" smtClean="0">
                <a:solidFill>
                  <a:srgbClr val="FF0000"/>
                </a:solidFill>
                <a:latin typeface="Book Antiqua" pitchFamily="18" charset="0"/>
              </a:rPr>
              <a:t>Søren C. Jensen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b="1" dirty="0" smtClean="0">
                <a:solidFill>
                  <a:srgbClr val="FF0000"/>
                </a:solidFill>
                <a:latin typeface="Book Antiqua" pitchFamily="18" charset="0"/>
              </a:rPr>
              <a:t>Claus Hedegaard</a:t>
            </a:r>
          </a:p>
          <a:p>
            <a:r>
              <a:rPr lang="da-DK" sz="1200" b="1" dirty="0" smtClean="0">
                <a:solidFill>
                  <a:srgbClr val="FF0000"/>
                </a:solidFill>
                <a:latin typeface="Book Antiqua" pitchFamily="18" charset="0"/>
              </a:rPr>
              <a:t>Jan Kingo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Bent Møller 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Erik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Schjerning</a:t>
            </a:r>
            <a:endParaRPr lang="da-DK" sz="12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615013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Skalstrup</a:t>
            </a:r>
            <a:r>
              <a:rPr lang="da-DK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2001 – 33 deltagere</a:t>
            </a:r>
            <a:endParaRPr lang="da-DK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Billede 4" descr="img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3320" cy="4714908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71406" y="0"/>
            <a:ext cx="8679299" cy="13363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Leif Hansen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Bent Møller 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Carsten Berg</a:t>
            </a:r>
          </a:p>
          <a:p>
            <a:r>
              <a:rPr lang="da-DK" sz="1200" dirty="0" smtClean="0">
                <a:solidFill>
                  <a:srgbClr val="FFFF00"/>
                </a:solidFill>
                <a:latin typeface="Book Antiqua" pitchFamily="18" charset="0"/>
              </a:rPr>
              <a:t>Johnny Barth?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Henrik Stilling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Helge Madsen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Søren Chr. Jensen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René K. Jørgensen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Ole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Løfgren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Michael 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Lerche Nielsen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Søren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Henscel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Henning Bonde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Leif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Vernersen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Niels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Hjersing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Jan Kingo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H.E. Simonsen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Peter Schiøler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Erik Hansen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Per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Bomholdt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rgbClr val="FFFF00"/>
                </a:solidFill>
                <a:latin typeface="Book Antiqua" pitchFamily="18" charset="0"/>
              </a:rPr>
              <a:t>Lars Engelbrecht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Helge Høgh Petersen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Svend Væver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Erik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Schjerning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Fru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Meedom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Lasse Nielsen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Rodian</a:t>
            </a:r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Sahlgren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Claus Hedegaard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Svend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Macher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Ehlern</a:t>
            </a:r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 Jessen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Bernd</a:t>
            </a:r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 Stein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615013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Ask </a:t>
            </a:r>
            <a:r>
              <a:rPr lang="da-DK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2003 – 36 deltagere</a:t>
            </a:r>
            <a:endParaRPr lang="da-DK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Billede 7" descr="Ask.jpg"/>
          <p:cNvPicPr>
            <a:picLocks noChangeAspect="1"/>
          </p:cNvPicPr>
          <p:nvPr/>
        </p:nvPicPr>
        <p:blipFill>
          <a:blip r:embed="rId2">
            <a:lum contrast="10000"/>
          </a:blip>
          <a:srcRect l="6250" t="37622" r="11718" b="11108"/>
          <a:stretch>
            <a:fillRect/>
          </a:stretch>
        </p:blipFill>
        <p:spPr>
          <a:xfrm>
            <a:off x="0" y="1357298"/>
            <a:ext cx="9144000" cy="4286280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257196" y="0"/>
            <a:ext cx="8679299" cy="13363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Karsten Jensen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Knud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Tolbøl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Svend Åge Jensen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Niels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Hjersing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Per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Bomholdt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Helge Nehm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Bent Møller 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Leif Hansen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Michael Voigt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Helge Høgh Petersen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Carsten Laursen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Max Madsen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Lars P Nellemann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Kaj Ullerup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Poul Jørgen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Inga Mortensen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Michael 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Lerche Nielsen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Henrik Stilling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Søren Chr. Jensen</a:t>
            </a:r>
          </a:p>
          <a:p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Bernd</a:t>
            </a:r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 Stein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Hans Mortensen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Erik H. Sørensen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Leif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Ørndorff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Jan Kingo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Henning Bonde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René K. Jørgensen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Henrik Mouritsen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Helge Madsen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Carsten Berg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Erik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Schjerning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Tom Lauridsen</a:t>
            </a: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Søren </a:t>
            </a:r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Henscel</a:t>
            </a:r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Jørgen Kristensen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Peter Schiøler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err="1" smtClean="0">
                <a:solidFill>
                  <a:schemeClr val="bg1"/>
                </a:solidFill>
                <a:latin typeface="Book Antiqua" pitchFamily="18" charset="0"/>
              </a:rPr>
              <a:t>Ehlern</a:t>
            </a:r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 Jessen</a:t>
            </a: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da-DK" sz="1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da-DK" sz="1200" dirty="0" smtClean="0">
                <a:solidFill>
                  <a:schemeClr val="bg1"/>
                </a:solidFill>
                <a:latin typeface="Book Antiqua" pitchFamily="18" charset="0"/>
              </a:rPr>
              <a:t>Claus Hedegaard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ofarvet.dk/seminar/2004/Baaring%202004/Img_10023.jpg"/>
          <p:cNvPicPr>
            <a:picLocks noChangeAspect="1" noChangeArrowheads="1"/>
          </p:cNvPicPr>
          <p:nvPr/>
        </p:nvPicPr>
        <p:blipFill>
          <a:blip r:embed="rId2"/>
          <a:srcRect l="12520" r="9918" b="32963"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6" name="Rektangel 5"/>
          <p:cNvSpPr/>
          <p:nvPr/>
        </p:nvSpPr>
        <p:spPr>
          <a:xfrm>
            <a:off x="0" y="615013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Båring </a:t>
            </a:r>
            <a:r>
              <a:rPr lang="da-DK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2004 – 37 deltagere</a:t>
            </a:r>
            <a:endParaRPr lang="da-DK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615013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Antvorskov </a:t>
            </a:r>
            <a:r>
              <a:rPr lang="da-DK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2008 – 44 deltagere</a:t>
            </a:r>
            <a:endParaRPr lang="da-DK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ofarvet.dk/images/billeder-seminar-08/Jul%202007%20099.jpg"/>
          <p:cNvPicPr>
            <a:picLocks noChangeAspect="1" noChangeArrowheads="1"/>
          </p:cNvPicPr>
          <p:nvPr/>
        </p:nvPicPr>
        <p:blipFill>
          <a:blip r:embed="rId2"/>
          <a:srcRect t="13541"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4" name="Rektangel 3"/>
          <p:cNvSpPr/>
          <p:nvPr/>
        </p:nvSpPr>
        <p:spPr>
          <a:xfrm>
            <a:off x="7098049" y="270000"/>
            <a:ext cx="45719" cy="18573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/>
          <p:cNvSpPr/>
          <p:nvPr/>
        </p:nvSpPr>
        <p:spPr>
          <a:xfrm>
            <a:off x="7056000" y="214290"/>
            <a:ext cx="142876" cy="7143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8 øre f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942" y="320658"/>
            <a:ext cx="828082" cy="750888"/>
          </a:xfrm>
          <a:prstGeom prst="rect">
            <a:avLst/>
          </a:prstGeom>
        </p:spPr>
      </p:pic>
      <p:cxnSp>
        <p:nvCxnSpPr>
          <p:cNvPr id="9" name="Lige forbindelse 8"/>
          <p:cNvCxnSpPr/>
          <p:nvPr/>
        </p:nvCxnSpPr>
        <p:spPr>
          <a:xfrm>
            <a:off x="7072330" y="2124000"/>
            <a:ext cx="7143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Tofarvet_seminar_2010_164.JPG"/>
          <p:cNvPicPr>
            <a:picLocks noChangeAspect="1"/>
          </p:cNvPicPr>
          <p:nvPr/>
        </p:nvPicPr>
        <p:blipFill>
          <a:blip r:embed="rId2"/>
          <a:srcRect l="3906" t="10155" r="6250" b="11231"/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615013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Antvorskov </a:t>
            </a:r>
            <a:r>
              <a:rPr lang="da-DK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2010 – 46 deltagere</a:t>
            </a:r>
            <a:endParaRPr lang="da-DK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48 sk 1870 ark.jpg"/>
          <p:cNvPicPr>
            <a:picLocks noChangeAspect="1"/>
          </p:cNvPicPr>
          <p:nvPr/>
        </p:nvPicPr>
        <p:blipFill>
          <a:blip r:embed="rId3"/>
          <a:srcRect l="5438" t="10416" r="7001" b="2356"/>
          <a:stretch>
            <a:fillRect/>
          </a:stretch>
        </p:blipFill>
        <p:spPr>
          <a:xfrm>
            <a:off x="0" y="-16"/>
            <a:ext cx="9144000" cy="683659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1500736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8000" b="1" cap="none" spc="150" dirty="0" smtClean="0">
                <a:ln w="11430"/>
                <a:solidFill>
                  <a:srgbClr val="6A603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…og de </a:t>
            </a:r>
            <a:r>
              <a:rPr lang="da-DK" sz="8000" b="1" cap="none" spc="150" smtClean="0">
                <a:ln w="11430"/>
                <a:solidFill>
                  <a:srgbClr val="6A603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levede lykkeligt </a:t>
            </a:r>
            <a:r>
              <a:rPr lang="da-DK" sz="8000" b="1" cap="none" spc="150" dirty="0" smtClean="0">
                <a:ln w="11430"/>
                <a:solidFill>
                  <a:srgbClr val="6A603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sammen   i lang tid fremover!</a:t>
            </a:r>
            <a:endParaRPr lang="da-DK" sz="4800" b="1" spc="150" dirty="0" smtClean="0">
              <a:ln w="11430"/>
              <a:solidFill>
                <a:srgbClr val="6A603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 descr="guldramme vandret.jpg"/>
          <p:cNvPicPr>
            <a:picLocks noChangeAspect="1"/>
          </p:cNvPicPr>
          <p:nvPr/>
        </p:nvPicPr>
        <p:blipFill>
          <a:blip r:embed="rId2"/>
          <a:srcRect l="611" t="716" r="611" b="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pe 33"/>
          <p:cNvGrpSpPr/>
          <p:nvPr/>
        </p:nvGrpSpPr>
        <p:grpSpPr>
          <a:xfrm>
            <a:off x="357158" y="297267"/>
            <a:ext cx="8429684" cy="845717"/>
            <a:chOff x="357158" y="297267"/>
            <a:chExt cx="8429684" cy="845717"/>
          </a:xfrm>
        </p:grpSpPr>
        <p:grpSp>
          <p:nvGrpSpPr>
            <p:cNvPr id="3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21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4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20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5" name="Gruppe 34"/>
          <p:cNvGrpSpPr/>
          <p:nvPr/>
        </p:nvGrpSpPr>
        <p:grpSpPr>
          <a:xfrm flipV="1">
            <a:off x="357158" y="5726555"/>
            <a:ext cx="8429684" cy="845717"/>
            <a:chOff x="357158" y="297267"/>
            <a:chExt cx="8429684" cy="845717"/>
          </a:xfrm>
        </p:grpSpPr>
        <p:grpSp>
          <p:nvGrpSpPr>
            <p:cNvPr id="6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45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7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pic>
        <p:nvPicPr>
          <p:cNvPr id="61" name="Billede 60" descr="VM ark copy2.jpg"/>
          <p:cNvPicPr>
            <a:picLocks noChangeAspect="1"/>
          </p:cNvPicPr>
          <p:nvPr/>
        </p:nvPicPr>
        <p:blipFill>
          <a:blip r:embed="rId3"/>
          <a:srcRect l="8323" t="13047" r="25760" b="27076"/>
          <a:stretch>
            <a:fillRect/>
          </a:stretch>
        </p:blipFill>
        <p:spPr>
          <a:xfrm>
            <a:off x="1548000" y="1350000"/>
            <a:ext cx="6061200" cy="4168095"/>
          </a:xfrm>
          <a:prstGeom prst="rect">
            <a:avLst/>
          </a:prstGeom>
        </p:spPr>
      </p:pic>
      <p:sp>
        <p:nvSpPr>
          <p:cNvPr id="52" name="Rektangel 51"/>
          <p:cNvSpPr/>
          <p:nvPr/>
        </p:nvSpPr>
        <p:spPr>
          <a:xfrm>
            <a:off x="1500166" y="5500702"/>
            <a:ext cx="61436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De første studier af de tofarvede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1571605" y="1928802"/>
            <a:ext cx="6000792" cy="110799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De første studier af de tofarvede        startede i KPK allerede inden 1900,</a:t>
            </a: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men der findes ingen dokumentation herfor.</a:t>
            </a:r>
            <a:endParaRPr lang="da-DK" sz="2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1571604" y="3286970"/>
            <a:ext cx="6000792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De systematiske studier starter                       i løbet af 1920’erne.</a:t>
            </a:r>
            <a:endParaRPr lang="da-DK" sz="2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1571604" y="4302633"/>
            <a:ext cx="6000792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Studiegrupperne blev først oprettet</a:t>
            </a: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i 1960’erne og 1970’erne.</a:t>
            </a:r>
            <a:endParaRPr lang="da-DK" sz="2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 descr="guldramme vandret.jpg"/>
          <p:cNvPicPr>
            <a:picLocks noChangeAspect="1"/>
          </p:cNvPicPr>
          <p:nvPr/>
        </p:nvPicPr>
        <p:blipFill>
          <a:blip r:embed="rId2"/>
          <a:srcRect l="611" t="716" r="611" b="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pe 33"/>
          <p:cNvGrpSpPr/>
          <p:nvPr/>
        </p:nvGrpSpPr>
        <p:grpSpPr>
          <a:xfrm>
            <a:off x="357158" y="297267"/>
            <a:ext cx="8429684" cy="845717"/>
            <a:chOff x="357158" y="297267"/>
            <a:chExt cx="8429684" cy="845717"/>
          </a:xfrm>
        </p:grpSpPr>
        <p:grpSp>
          <p:nvGrpSpPr>
            <p:cNvPr id="3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21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4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20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5" name="Gruppe 34"/>
          <p:cNvGrpSpPr/>
          <p:nvPr/>
        </p:nvGrpSpPr>
        <p:grpSpPr>
          <a:xfrm flipV="1">
            <a:off x="357158" y="5726555"/>
            <a:ext cx="8429684" cy="845717"/>
            <a:chOff x="357158" y="297267"/>
            <a:chExt cx="8429684" cy="845717"/>
          </a:xfrm>
        </p:grpSpPr>
        <p:grpSp>
          <p:nvGrpSpPr>
            <p:cNvPr id="6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45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7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sp>
        <p:nvSpPr>
          <p:cNvPr id="52" name="Rektangel 51"/>
          <p:cNvSpPr/>
          <p:nvPr/>
        </p:nvSpPr>
        <p:spPr>
          <a:xfrm>
            <a:off x="1500166" y="5500702"/>
            <a:ext cx="61436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Postkort der viste, at der er rette og omvendte rammer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3" name="Billede 52" descr="VM ark copy2.jpg"/>
          <p:cNvPicPr>
            <a:picLocks noChangeAspect="1"/>
          </p:cNvPicPr>
          <p:nvPr/>
        </p:nvPicPr>
        <p:blipFill>
          <a:blip r:embed="rId3"/>
          <a:srcRect l="12864" t="13047" r="25760" b="27076"/>
          <a:stretch>
            <a:fillRect/>
          </a:stretch>
        </p:blipFill>
        <p:spPr>
          <a:xfrm>
            <a:off x="1571604" y="1350000"/>
            <a:ext cx="5643602" cy="4168095"/>
          </a:xfrm>
          <a:prstGeom prst="rect">
            <a:avLst/>
          </a:prstGeom>
        </p:spPr>
      </p:pic>
      <p:sp>
        <p:nvSpPr>
          <p:cNvPr id="55" name="Rektangel 54"/>
          <p:cNvSpPr/>
          <p:nvPr/>
        </p:nvSpPr>
        <p:spPr>
          <a:xfrm>
            <a:off x="1548000" y="1357297"/>
            <a:ext cx="2880000" cy="4140000"/>
          </a:xfrm>
          <a:prstGeom prst="rect">
            <a:avLst/>
          </a:prstGeom>
          <a:solidFill>
            <a:srgbClr val="FFEAD5"/>
          </a:solidFill>
          <a:ln>
            <a:noFill/>
          </a:ln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4" name="Billede 53" descr="Ret-omvendt.jpg"/>
          <p:cNvPicPr>
            <a:picLocks/>
          </p:cNvPicPr>
          <p:nvPr/>
        </p:nvPicPr>
        <p:blipFill>
          <a:blip r:embed="rId4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1357298"/>
            <a:ext cx="6048000" cy="4140000"/>
          </a:xfrm>
          <a:prstGeom prst="rect">
            <a:avLst/>
          </a:prstGeom>
        </p:spPr>
      </p:pic>
      <p:sp>
        <p:nvSpPr>
          <p:cNvPr id="56" name="Rektangel 55"/>
          <p:cNvSpPr/>
          <p:nvPr/>
        </p:nvSpPr>
        <p:spPr>
          <a:xfrm>
            <a:off x="1500166" y="5876528"/>
            <a:ext cx="61436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Udsendt af typograf Alfred Jacobsen i 1902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 descr="guldramme vandret.jpg"/>
          <p:cNvPicPr>
            <a:picLocks noChangeAspect="1"/>
          </p:cNvPicPr>
          <p:nvPr/>
        </p:nvPicPr>
        <p:blipFill>
          <a:blip r:embed="rId2"/>
          <a:srcRect l="611" t="716" r="611" b="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pe 33"/>
          <p:cNvGrpSpPr/>
          <p:nvPr/>
        </p:nvGrpSpPr>
        <p:grpSpPr>
          <a:xfrm>
            <a:off x="357158" y="297267"/>
            <a:ext cx="8429684" cy="845717"/>
            <a:chOff x="357158" y="297267"/>
            <a:chExt cx="8429684" cy="845717"/>
          </a:xfrm>
        </p:grpSpPr>
        <p:grpSp>
          <p:nvGrpSpPr>
            <p:cNvPr id="3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21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4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20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5" name="Gruppe 34"/>
          <p:cNvGrpSpPr/>
          <p:nvPr/>
        </p:nvGrpSpPr>
        <p:grpSpPr>
          <a:xfrm flipV="1">
            <a:off x="357158" y="5726555"/>
            <a:ext cx="8429684" cy="845717"/>
            <a:chOff x="357158" y="297267"/>
            <a:chExt cx="8429684" cy="845717"/>
          </a:xfrm>
        </p:grpSpPr>
        <p:grpSp>
          <p:nvGrpSpPr>
            <p:cNvPr id="6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45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7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pic>
        <p:nvPicPr>
          <p:cNvPr id="61" name="Billede 60" descr="VM ark copy2.jpg"/>
          <p:cNvPicPr>
            <a:picLocks noChangeAspect="1"/>
          </p:cNvPicPr>
          <p:nvPr/>
        </p:nvPicPr>
        <p:blipFill>
          <a:blip r:embed="rId3"/>
          <a:srcRect l="8323" t="13047" r="25760" b="27076"/>
          <a:stretch>
            <a:fillRect/>
          </a:stretch>
        </p:blipFill>
        <p:spPr>
          <a:xfrm>
            <a:off x="1548000" y="1350000"/>
            <a:ext cx="6061200" cy="4168095"/>
          </a:xfrm>
          <a:prstGeom prst="rect">
            <a:avLst/>
          </a:prstGeom>
        </p:spPr>
      </p:pic>
      <p:sp>
        <p:nvSpPr>
          <p:cNvPr id="52" name="Rektangel 51"/>
          <p:cNvSpPr/>
          <p:nvPr/>
        </p:nvSpPr>
        <p:spPr>
          <a:xfrm>
            <a:off x="1500166" y="5500702"/>
            <a:ext cx="61436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Ingeniør W. Thomsen opdagede tyk og tynd ramme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8" name="Gruppe 55"/>
          <p:cNvGrpSpPr>
            <a:grpSpLocks noChangeAspect="1"/>
          </p:cNvGrpSpPr>
          <p:nvPr/>
        </p:nvGrpSpPr>
        <p:grpSpPr>
          <a:xfrm>
            <a:off x="1571604" y="1357297"/>
            <a:ext cx="2714644" cy="4115751"/>
            <a:chOff x="5214942" y="1357298"/>
            <a:chExt cx="3193655" cy="4714916"/>
          </a:xfrm>
        </p:grpSpPr>
        <p:pic>
          <p:nvPicPr>
            <p:cNvPr id="57" name="Billede 56" descr="Tyk-tynd 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4942" y="1357298"/>
              <a:ext cx="3193655" cy="1169747"/>
            </a:xfrm>
            <a:prstGeom prst="rect">
              <a:avLst/>
            </a:prstGeom>
          </p:spPr>
        </p:pic>
        <p:pic>
          <p:nvPicPr>
            <p:cNvPr id="58" name="Billede 57" descr="Tyk-tynd b.jpg"/>
            <p:cNvPicPr>
              <a:picLocks noChangeAspect="1"/>
            </p:cNvPicPr>
            <p:nvPr/>
          </p:nvPicPr>
          <p:blipFill>
            <a:blip r:embed="rId5" cstate="print"/>
            <a:srcRect t="2849" b="5697"/>
            <a:stretch>
              <a:fillRect/>
            </a:stretch>
          </p:blipFill>
          <p:spPr>
            <a:xfrm>
              <a:off x="5214942" y="2504237"/>
              <a:ext cx="3188953" cy="1421940"/>
            </a:xfrm>
            <a:prstGeom prst="rect">
              <a:avLst/>
            </a:prstGeom>
          </p:spPr>
        </p:pic>
        <p:pic>
          <p:nvPicPr>
            <p:cNvPr id="59" name="Billede 58" descr="Tyk-tynd 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4942" y="3926177"/>
              <a:ext cx="3188953" cy="2146037"/>
            </a:xfrm>
            <a:prstGeom prst="rect">
              <a:avLst/>
            </a:prstGeom>
          </p:spPr>
        </p:pic>
      </p:grpSp>
      <p:pic>
        <p:nvPicPr>
          <p:cNvPr id="63" name="Billede 62" descr="Carøe Athlestan 1.tif"/>
          <p:cNvPicPr>
            <a:picLocks noChangeAspect="1"/>
          </p:cNvPicPr>
          <p:nvPr/>
        </p:nvPicPr>
        <p:blipFill>
          <a:blip r:embed="rId7" cstate="print"/>
          <a:srcRect l="10204"/>
          <a:stretch>
            <a:fillRect/>
          </a:stretch>
        </p:blipFill>
        <p:spPr>
          <a:xfrm>
            <a:off x="5715008" y="3095807"/>
            <a:ext cx="1886056" cy="2404895"/>
          </a:xfrm>
          <a:prstGeom prst="rect">
            <a:avLst/>
          </a:prstGeom>
        </p:spPr>
      </p:pic>
      <p:pic>
        <p:nvPicPr>
          <p:cNvPr id="60" name="Billede 59" descr="ing W Thoms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2000" y="1365159"/>
            <a:ext cx="1703862" cy="2421031"/>
          </a:xfrm>
          <a:prstGeom prst="rect">
            <a:avLst/>
          </a:prstGeom>
          <a:ln w="19050">
            <a:noFill/>
          </a:ln>
        </p:spPr>
      </p:pic>
      <p:sp>
        <p:nvSpPr>
          <p:cNvPr id="62" name="Rektangel 61"/>
          <p:cNvSpPr/>
          <p:nvPr/>
        </p:nvSpPr>
        <p:spPr>
          <a:xfrm>
            <a:off x="3786182" y="3429000"/>
            <a:ext cx="278608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Ing</a:t>
            </a:r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. W. Thomsen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5786446" y="5162148"/>
            <a:ext cx="18573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Athlestan</a:t>
            </a:r>
            <a:r>
              <a:rPr lang="da-DK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Carøe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1500166" y="5876528"/>
            <a:ext cx="61436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Brødrene </a:t>
            </a:r>
            <a:r>
              <a:rPr lang="da-DK" sz="1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Caröe</a:t>
            </a:r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a-DK" sz="1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publiserede</a:t>
            </a:r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det i 1927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 descr="guldramme vandret.jpg"/>
          <p:cNvPicPr>
            <a:picLocks noChangeAspect="1"/>
          </p:cNvPicPr>
          <p:nvPr/>
        </p:nvPicPr>
        <p:blipFill>
          <a:blip r:embed="rId2"/>
          <a:srcRect l="611" t="716" r="611" b="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pe 33"/>
          <p:cNvGrpSpPr/>
          <p:nvPr/>
        </p:nvGrpSpPr>
        <p:grpSpPr>
          <a:xfrm>
            <a:off x="357158" y="297267"/>
            <a:ext cx="8429684" cy="845717"/>
            <a:chOff x="357158" y="297267"/>
            <a:chExt cx="8429684" cy="845717"/>
          </a:xfrm>
        </p:grpSpPr>
        <p:grpSp>
          <p:nvGrpSpPr>
            <p:cNvPr id="3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21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4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20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5" name="Gruppe 34"/>
          <p:cNvGrpSpPr/>
          <p:nvPr/>
        </p:nvGrpSpPr>
        <p:grpSpPr>
          <a:xfrm flipV="1">
            <a:off x="357158" y="5726555"/>
            <a:ext cx="8429684" cy="845717"/>
            <a:chOff x="357158" y="297267"/>
            <a:chExt cx="8429684" cy="845717"/>
          </a:xfrm>
        </p:grpSpPr>
        <p:grpSp>
          <p:nvGrpSpPr>
            <p:cNvPr id="6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45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7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pic>
        <p:nvPicPr>
          <p:cNvPr id="61" name="Billede 60" descr="VM ark copy2.jpg"/>
          <p:cNvPicPr>
            <a:picLocks noChangeAspect="1"/>
          </p:cNvPicPr>
          <p:nvPr/>
        </p:nvPicPr>
        <p:blipFill>
          <a:blip r:embed="rId3"/>
          <a:srcRect l="8323" t="13047" r="25760" b="27076"/>
          <a:stretch>
            <a:fillRect/>
          </a:stretch>
        </p:blipFill>
        <p:spPr>
          <a:xfrm>
            <a:off x="1548000" y="1350000"/>
            <a:ext cx="6061200" cy="4168095"/>
          </a:xfrm>
          <a:prstGeom prst="rect">
            <a:avLst/>
          </a:prstGeom>
        </p:spPr>
      </p:pic>
      <p:sp>
        <p:nvSpPr>
          <p:cNvPr id="52" name="Rektangel 51"/>
          <p:cNvSpPr/>
          <p:nvPr/>
        </p:nvSpPr>
        <p:spPr>
          <a:xfrm>
            <a:off x="1500166" y="5500702"/>
            <a:ext cx="61436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Alle oplysninger om nyopdagelser blev bragt i NFT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1500166" y="5876528"/>
            <a:ext cx="61436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De første mange år var det et nordisk </a:t>
            </a:r>
            <a:r>
              <a:rPr lang="da-DK" sz="1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tidskrift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3" name="Billede 52" descr="NFT gl..jpg"/>
          <p:cNvPicPr>
            <a:picLocks noChangeAspect="1"/>
          </p:cNvPicPr>
          <p:nvPr/>
        </p:nvPicPr>
        <p:blipFill>
          <a:blip r:embed="rId4" cstate="print"/>
          <a:srcRect t="14225" b="3261"/>
          <a:stretch>
            <a:fillRect/>
          </a:stretch>
        </p:blipFill>
        <p:spPr>
          <a:xfrm>
            <a:off x="1571604" y="1357298"/>
            <a:ext cx="6000792" cy="4143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 descr="guldramme vandret.jpg"/>
          <p:cNvPicPr>
            <a:picLocks noChangeAspect="1"/>
          </p:cNvPicPr>
          <p:nvPr/>
        </p:nvPicPr>
        <p:blipFill>
          <a:blip r:embed="rId2"/>
          <a:srcRect l="611" t="716" r="611" b="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pe 33"/>
          <p:cNvGrpSpPr/>
          <p:nvPr/>
        </p:nvGrpSpPr>
        <p:grpSpPr>
          <a:xfrm>
            <a:off x="357158" y="297267"/>
            <a:ext cx="8429684" cy="845717"/>
            <a:chOff x="357158" y="297267"/>
            <a:chExt cx="8429684" cy="845717"/>
          </a:xfrm>
        </p:grpSpPr>
        <p:grpSp>
          <p:nvGrpSpPr>
            <p:cNvPr id="3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21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4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20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5" name="Gruppe 34"/>
          <p:cNvGrpSpPr/>
          <p:nvPr/>
        </p:nvGrpSpPr>
        <p:grpSpPr>
          <a:xfrm flipV="1">
            <a:off x="357158" y="5726555"/>
            <a:ext cx="8429684" cy="845717"/>
            <a:chOff x="357158" y="297267"/>
            <a:chExt cx="8429684" cy="845717"/>
          </a:xfrm>
        </p:grpSpPr>
        <p:grpSp>
          <p:nvGrpSpPr>
            <p:cNvPr id="6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45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7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pic>
        <p:nvPicPr>
          <p:cNvPr id="61" name="Billede 60" descr="VM ark copy2.jpg"/>
          <p:cNvPicPr>
            <a:picLocks noChangeAspect="1"/>
          </p:cNvPicPr>
          <p:nvPr/>
        </p:nvPicPr>
        <p:blipFill>
          <a:blip r:embed="rId3"/>
          <a:srcRect l="8323" t="13047" r="25760" b="27076"/>
          <a:stretch>
            <a:fillRect/>
          </a:stretch>
        </p:blipFill>
        <p:spPr>
          <a:xfrm>
            <a:off x="1548000" y="1350000"/>
            <a:ext cx="6061200" cy="4168095"/>
          </a:xfrm>
          <a:prstGeom prst="rect">
            <a:avLst/>
          </a:prstGeom>
        </p:spPr>
      </p:pic>
      <p:sp>
        <p:nvSpPr>
          <p:cNvPr id="52" name="Rektangel 51"/>
          <p:cNvSpPr/>
          <p:nvPr/>
        </p:nvSpPr>
        <p:spPr>
          <a:xfrm>
            <a:off x="1500166" y="5500702"/>
            <a:ext cx="61436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De første pionerer indenfor studier af de tofarvede 1920’erne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1571604" y="1928802"/>
            <a:ext cx="6117393" cy="280076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Cand. pharm. Flemming Rønne</a:t>
            </a:r>
          </a:p>
          <a:p>
            <a:pPr lvl="0"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Cand. polyt. hofjægermester G. A. Hagemann</a:t>
            </a:r>
          </a:p>
          <a:p>
            <a:pPr algn="ctr"/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Cand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polyt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, ingeniør E. F.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Wickmann</a:t>
            </a:r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Læge O.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Ørkild</a:t>
            </a:r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Ingeniør W. Thomsen</a:t>
            </a: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Mægler Einar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Athelstan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Gordon Carøe</a:t>
            </a: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Bibliotekar F. Th.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Kirkpatrick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Carøe</a:t>
            </a:r>
            <a:endParaRPr lang="da-DK" sz="2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 descr="guldramme vandret.jpg"/>
          <p:cNvPicPr>
            <a:picLocks noChangeAspect="1"/>
          </p:cNvPicPr>
          <p:nvPr/>
        </p:nvPicPr>
        <p:blipFill>
          <a:blip r:embed="rId2"/>
          <a:srcRect l="611" t="716" r="611" b="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pe 33"/>
          <p:cNvGrpSpPr/>
          <p:nvPr/>
        </p:nvGrpSpPr>
        <p:grpSpPr>
          <a:xfrm>
            <a:off x="357158" y="297267"/>
            <a:ext cx="8429684" cy="845717"/>
            <a:chOff x="357158" y="297267"/>
            <a:chExt cx="8429684" cy="845717"/>
          </a:xfrm>
        </p:grpSpPr>
        <p:grpSp>
          <p:nvGrpSpPr>
            <p:cNvPr id="3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21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4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20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5" name="Gruppe 34"/>
          <p:cNvGrpSpPr/>
          <p:nvPr/>
        </p:nvGrpSpPr>
        <p:grpSpPr>
          <a:xfrm flipV="1">
            <a:off x="357158" y="5726555"/>
            <a:ext cx="8429684" cy="845717"/>
            <a:chOff x="357158" y="297267"/>
            <a:chExt cx="8429684" cy="845717"/>
          </a:xfrm>
        </p:grpSpPr>
        <p:grpSp>
          <p:nvGrpSpPr>
            <p:cNvPr id="6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45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7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pic>
        <p:nvPicPr>
          <p:cNvPr id="61" name="Billede 60" descr="VM ark copy2.jpg"/>
          <p:cNvPicPr>
            <a:picLocks noChangeAspect="1"/>
          </p:cNvPicPr>
          <p:nvPr/>
        </p:nvPicPr>
        <p:blipFill>
          <a:blip r:embed="rId3"/>
          <a:srcRect l="8323" t="13047" r="25760" b="27076"/>
          <a:stretch>
            <a:fillRect/>
          </a:stretch>
        </p:blipFill>
        <p:spPr>
          <a:xfrm>
            <a:off x="1548000" y="1350000"/>
            <a:ext cx="6061200" cy="4168095"/>
          </a:xfrm>
          <a:prstGeom prst="rect">
            <a:avLst/>
          </a:prstGeom>
        </p:spPr>
      </p:pic>
      <p:sp>
        <p:nvSpPr>
          <p:cNvPr id="52" name="Rektangel 51"/>
          <p:cNvSpPr/>
          <p:nvPr/>
        </p:nvSpPr>
        <p:spPr>
          <a:xfrm>
            <a:off x="1428728" y="5500702"/>
            <a:ext cx="40005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Nye i de tofarvede studier i 1930’erne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1526441" y="1357298"/>
            <a:ext cx="333131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da-DK" sz="2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Første artikel om tofarvede i NFT 1928</a:t>
            </a:r>
          </a:p>
          <a:p>
            <a:pPr algn="ctr">
              <a:spcAft>
                <a:spcPts val="0"/>
              </a:spcAft>
            </a:pPr>
            <a:endParaRPr lang="da-DK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da-DK" sz="2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I 1941 udgav 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G. A. Hagemann sin bog:</a:t>
            </a:r>
          </a:p>
          <a:p>
            <a:pPr lvl="0"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Danmarks og Dansk Vestindiens tofarvede frimærker 1870-1905</a:t>
            </a:r>
          </a:p>
          <a:p>
            <a:pPr lvl="0" algn="ctr"/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Ingeniør Sigurd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Schäffer</a:t>
            </a:r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Telegrafingeniør          H. Neumann</a:t>
            </a:r>
            <a:endParaRPr lang="da-DK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3" name="Billede 52" descr="Hagemann G.A. 3.jpg"/>
          <p:cNvPicPr>
            <a:picLocks noChangeAspect="1"/>
          </p:cNvPicPr>
          <p:nvPr/>
        </p:nvPicPr>
        <p:blipFill>
          <a:blip r:embed="rId4"/>
          <a:srcRect l="14094" r="8617"/>
          <a:stretch>
            <a:fillRect/>
          </a:stretch>
        </p:blipFill>
        <p:spPr>
          <a:xfrm>
            <a:off x="4857752" y="1357298"/>
            <a:ext cx="2714644" cy="4143404"/>
          </a:xfrm>
          <a:prstGeom prst="rect">
            <a:avLst/>
          </a:prstGeom>
        </p:spPr>
      </p:pic>
      <p:sp>
        <p:nvSpPr>
          <p:cNvPr id="54" name="Rektangel 53"/>
          <p:cNvSpPr/>
          <p:nvPr/>
        </p:nvSpPr>
        <p:spPr>
          <a:xfrm>
            <a:off x="1500166" y="1018744"/>
            <a:ext cx="350046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Første skriverier om de tofarvede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4857752" y="4915927"/>
            <a:ext cx="27146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Hofjægermester</a:t>
            </a:r>
          </a:p>
          <a:p>
            <a:pPr algn="ctr"/>
            <a:r>
              <a:rPr lang="da-DK" sz="1600" b="1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Gunnar A. Hagemann</a:t>
            </a:r>
            <a:endParaRPr lang="da-DK" sz="1600" b="1" cap="none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 descr="guldramme vandret.jpg"/>
          <p:cNvPicPr>
            <a:picLocks noChangeAspect="1"/>
          </p:cNvPicPr>
          <p:nvPr/>
        </p:nvPicPr>
        <p:blipFill>
          <a:blip r:embed="rId2"/>
          <a:srcRect l="611" t="716" r="611" b="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pe 33"/>
          <p:cNvGrpSpPr/>
          <p:nvPr/>
        </p:nvGrpSpPr>
        <p:grpSpPr>
          <a:xfrm>
            <a:off x="357158" y="297267"/>
            <a:ext cx="8429684" cy="845717"/>
            <a:chOff x="357158" y="297267"/>
            <a:chExt cx="8429684" cy="845717"/>
          </a:xfrm>
        </p:grpSpPr>
        <p:grpSp>
          <p:nvGrpSpPr>
            <p:cNvPr id="3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21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4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20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5" name="Gruppe 34"/>
          <p:cNvGrpSpPr/>
          <p:nvPr/>
        </p:nvGrpSpPr>
        <p:grpSpPr>
          <a:xfrm flipV="1">
            <a:off x="357158" y="5726555"/>
            <a:ext cx="8429684" cy="845717"/>
            <a:chOff x="357158" y="297267"/>
            <a:chExt cx="8429684" cy="845717"/>
          </a:xfrm>
        </p:grpSpPr>
        <p:grpSp>
          <p:nvGrpSpPr>
            <p:cNvPr id="6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45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7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pic>
        <p:nvPicPr>
          <p:cNvPr id="61" name="Billede 60" descr="VM ark copy2.jpg"/>
          <p:cNvPicPr>
            <a:picLocks noChangeAspect="1"/>
          </p:cNvPicPr>
          <p:nvPr/>
        </p:nvPicPr>
        <p:blipFill>
          <a:blip r:embed="rId3"/>
          <a:srcRect l="8323" t="13047" r="25760" b="27076"/>
          <a:stretch>
            <a:fillRect/>
          </a:stretch>
        </p:blipFill>
        <p:spPr>
          <a:xfrm>
            <a:off x="1548000" y="1350000"/>
            <a:ext cx="6061200" cy="4168095"/>
          </a:xfrm>
          <a:prstGeom prst="rect">
            <a:avLst/>
          </a:prstGeom>
        </p:spPr>
      </p:pic>
      <p:sp>
        <p:nvSpPr>
          <p:cNvPr id="52" name="Rektangel 51"/>
          <p:cNvSpPr/>
          <p:nvPr/>
        </p:nvSpPr>
        <p:spPr>
          <a:xfrm>
            <a:off x="1500166" y="5500702"/>
            <a:ext cx="61436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Selskabet for de tofarvede 1963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1526441" y="3715598"/>
            <a:ext cx="6117393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 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Hans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Ehlern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Jessen (formand)</a:t>
            </a:r>
          </a:p>
          <a:p>
            <a:pPr algn="ctr"/>
            <a:r>
              <a:rPr lang="da-DK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 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Jørgen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Gotfredsen</a:t>
            </a:r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a-DK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 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Stig Andersen</a:t>
            </a:r>
          </a:p>
          <a:p>
            <a:pPr algn="ctr"/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 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Landsdommer Børge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Schäffer</a:t>
            </a:r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Howald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Petersen</a:t>
            </a:r>
            <a:endParaRPr lang="da-DK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1571604" y="1357298"/>
            <a:ext cx="61173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000" b="1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P. H. </a:t>
            </a:r>
            <a:r>
              <a:rPr lang="da-DK" sz="2000" b="1" spc="150" dirty="0" err="1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Wiinstedt</a:t>
            </a:r>
            <a:r>
              <a:rPr lang="da-DK" sz="2000" b="1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- </a:t>
            </a:r>
            <a:r>
              <a:rPr lang="da-DK" sz="2000" b="1" cap="none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A. Sommer Nielsen – Marx </a:t>
            </a:r>
            <a:r>
              <a:rPr lang="da-DK" sz="2000" b="1" cap="none" spc="150" dirty="0" err="1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Jøns</a:t>
            </a:r>
            <a:endParaRPr lang="da-DK" sz="2000" b="1" cap="none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6" name="Billede 55" descr="Andersen Stig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800000"/>
            <a:ext cx="1902440" cy="1944000"/>
          </a:xfrm>
          <a:prstGeom prst="rect">
            <a:avLst/>
          </a:prstGeom>
        </p:spPr>
      </p:pic>
      <p:pic>
        <p:nvPicPr>
          <p:cNvPr id="57" name="Billede 56" descr="Ehlern Jensen Hans 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1800000"/>
            <a:ext cx="1594875" cy="1944000"/>
          </a:xfrm>
          <a:prstGeom prst="rect">
            <a:avLst/>
          </a:prstGeom>
        </p:spPr>
      </p:pic>
      <p:pic>
        <p:nvPicPr>
          <p:cNvPr id="58" name="Billede 57" descr="Schæffer Børge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1800000"/>
            <a:ext cx="1463862" cy="1944000"/>
          </a:xfrm>
          <a:prstGeom prst="rect">
            <a:avLst/>
          </a:prstGeom>
        </p:spPr>
      </p:pic>
      <p:pic>
        <p:nvPicPr>
          <p:cNvPr id="54" name="Billede 53" descr="Gotfredsen Jørgen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1800000"/>
            <a:ext cx="1310087" cy="1944000"/>
          </a:xfrm>
          <a:prstGeom prst="rect">
            <a:avLst/>
          </a:prstGeom>
        </p:spPr>
      </p:pic>
      <p:sp>
        <p:nvSpPr>
          <p:cNvPr id="60" name="Rektangel 59"/>
          <p:cNvSpPr/>
          <p:nvPr/>
        </p:nvSpPr>
        <p:spPr>
          <a:xfrm>
            <a:off x="1500166" y="3357562"/>
            <a:ext cx="4905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</a:t>
            </a:r>
            <a:endParaRPr lang="da-DK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4429124" y="3369420"/>
            <a:ext cx="4905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</a:t>
            </a:r>
            <a:endParaRPr lang="da-DK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3143240" y="3357562"/>
            <a:ext cx="4905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</a:t>
            </a:r>
            <a:endParaRPr lang="da-DK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6143636" y="3369420"/>
            <a:ext cx="4905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</a:t>
            </a:r>
            <a:endParaRPr lang="da-DK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 descr="guldramme vandret.jpg"/>
          <p:cNvPicPr>
            <a:picLocks noChangeAspect="1"/>
          </p:cNvPicPr>
          <p:nvPr/>
        </p:nvPicPr>
        <p:blipFill>
          <a:blip r:embed="rId2"/>
          <a:srcRect l="611" t="716" r="611" b="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pe 33"/>
          <p:cNvGrpSpPr/>
          <p:nvPr/>
        </p:nvGrpSpPr>
        <p:grpSpPr>
          <a:xfrm>
            <a:off x="357158" y="297267"/>
            <a:ext cx="8429684" cy="845717"/>
            <a:chOff x="357158" y="297267"/>
            <a:chExt cx="8429684" cy="845717"/>
          </a:xfrm>
        </p:grpSpPr>
        <p:grpSp>
          <p:nvGrpSpPr>
            <p:cNvPr id="3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21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4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20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5" name="Gruppe 34"/>
          <p:cNvGrpSpPr/>
          <p:nvPr/>
        </p:nvGrpSpPr>
        <p:grpSpPr>
          <a:xfrm flipV="1">
            <a:off x="357158" y="5726555"/>
            <a:ext cx="8429684" cy="845717"/>
            <a:chOff x="357158" y="297267"/>
            <a:chExt cx="8429684" cy="845717"/>
          </a:xfrm>
        </p:grpSpPr>
        <p:grpSp>
          <p:nvGrpSpPr>
            <p:cNvPr id="6" name="Gruppe 17"/>
            <p:cNvGrpSpPr/>
            <p:nvPr/>
          </p:nvGrpSpPr>
          <p:grpSpPr>
            <a:xfrm>
              <a:off x="357158" y="297267"/>
              <a:ext cx="841662" cy="845717"/>
              <a:chOff x="1238878" y="371002"/>
              <a:chExt cx="841662" cy="845717"/>
            </a:xfrm>
          </p:grpSpPr>
          <p:sp>
            <p:nvSpPr>
              <p:cNvPr id="45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7" name="Gruppe 18"/>
            <p:cNvGrpSpPr/>
            <p:nvPr/>
          </p:nvGrpSpPr>
          <p:grpSpPr>
            <a:xfrm flipH="1">
              <a:off x="7945180" y="297267"/>
              <a:ext cx="841662" cy="845717"/>
              <a:chOff x="1238878" y="371002"/>
              <a:chExt cx="841662" cy="845717"/>
            </a:xfrm>
          </p:grpSpPr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1248819" y="388297"/>
                <a:ext cx="236924" cy="257693"/>
              </a:xfrm>
              <a:custGeom>
                <a:avLst/>
                <a:gdLst/>
                <a:ahLst/>
                <a:cxnLst>
                  <a:cxn ang="0">
                    <a:pos x="572" y="583"/>
                  </a:cxn>
                  <a:cxn ang="0">
                    <a:pos x="455" y="453"/>
                  </a:cxn>
                  <a:cxn ang="0">
                    <a:pos x="377" y="349"/>
                  </a:cxn>
                  <a:cxn ang="0">
                    <a:pos x="299" y="207"/>
                  </a:cxn>
                  <a:cxn ang="0">
                    <a:pos x="247" y="117"/>
                  </a:cxn>
                  <a:cxn ang="0">
                    <a:pos x="221" y="26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0" y="142"/>
                  </a:cxn>
                  <a:cxn ang="0">
                    <a:pos x="0" y="207"/>
                  </a:cxn>
                  <a:cxn ang="0">
                    <a:pos x="38" y="258"/>
                  </a:cxn>
                  <a:cxn ang="0">
                    <a:pos x="116" y="297"/>
                  </a:cxn>
                  <a:cxn ang="0">
                    <a:pos x="247" y="362"/>
                  </a:cxn>
                  <a:cxn ang="0">
                    <a:pos x="352" y="427"/>
                  </a:cxn>
                  <a:cxn ang="0">
                    <a:pos x="442" y="518"/>
                  </a:cxn>
                  <a:cxn ang="0">
                    <a:pos x="560" y="595"/>
                  </a:cxn>
                  <a:cxn ang="0">
                    <a:pos x="560" y="595"/>
                  </a:cxn>
                  <a:cxn ang="0">
                    <a:pos x="572" y="583"/>
                  </a:cxn>
                </a:cxnLst>
                <a:rect l="0" t="0" r="r" b="b"/>
                <a:pathLst>
                  <a:path w="572" h="595">
                    <a:moveTo>
                      <a:pt x="572" y="583"/>
                    </a:moveTo>
                    <a:lnTo>
                      <a:pt x="455" y="453"/>
                    </a:lnTo>
                    <a:lnTo>
                      <a:pt x="377" y="349"/>
                    </a:lnTo>
                    <a:lnTo>
                      <a:pt x="299" y="207"/>
                    </a:lnTo>
                    <a:lnTo>
                      <a:pt x="247" y="117"/>
                    </a:lnTo>
                    <a:lnTo>
                      <a:pt x="221" y="26"/>
                    </a:lnTo>
                    <a:lnTo>
                      <a:pt x="20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0" y="142"/>
                    </a:lnTo>
                    <a:lnTo>
                      <a:pt x="0" y="207"/>
                    </a:lnTo>
                    <a:lnTo>
                      <a:pt x="38" y="258"/>
                    </a:lnTo>
                    <a:lnTo>
                      <a:pt x="116" y="297"/>
                    </a:lnTo>
                    <a:lnTo>
                      <a:pt x="247" y="362"/>
                    </a:lnTo>
                    <a:lnTo>
                      <a:pt x="352" y="427"/>
                    </a:lnTo>
                    <a:lnTo>
                      <a:pt x="442" y="518"/>
                    </a:lnTo>
                    <a:lnTo>
                      <a:pt x="560" y="595"/>
                    </a:lnTo>
                    <a:lnTo>
                      <a:pt x="560" y="595"/>
                    </a:lnTo>
                    <a:lnTo>
                      <a:pt x="572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86"/>
              <p:cNvSpPr>
                <a:spLocks/>
              </p:cNvSpPr>
              <p:nvPr/>
            </p:nvSpPr>
            <p:spPr bwMode="auto">
              <a:xfrm>
                <a:off x="1437696" y="371002"/>
                <a:ext cx="124261" cy="250775"/>
              </a:xfrm>
              <a:custGeom>
                <a:avLst/>
                <a:gdLst/>
                <a:ahLst/>
                <a:cxnLst>
                  <a:cxn ang="0">
                    <a:pos x="196" y="583"/>
                  </a:cxn>
                  <a:cxn ang="0">
                    <a:pos x="39" y="336"/>
                  </a:cxn>
                  <a:cxn ang="0">
                    <a:pos x="0" y="221"/>
                  </a:cxn>
                  <a:cxn ang="0">
                    <a:pos x="0" y="104"/>
                  </a:cxn>
                  <a:cxn ang="0">
                    <a:pos x="52" y="26"/>
                  </a:cxn>
                  <a:cxn ang="0">
                    <a:pos x="143" y="0"/>
                  </a:cxn>
                  <a:cxn ang="0">
                    <a:pos x="221" y="26"/>
                  </a:cxn>
                  <a:cxn ang="0">
                    <a:pos x="274" y="77"/>
                  </a:cxn>
                  <a:cxn ang="0">
                    <a:pos x="299" y="142"/>
                  </a:cxn>
                  <a:cxn ang="0">
                    <a:pos x="209" y="129"/>
                  </a:cxn>
                  <a:cxn ang="0">
                    <a:pos x="130" y="181"/>
                  </a:cxn>
                  <a:cxn ang="0">
                    <a:pos x="105" y="246"/>
                  </a:cxn>
                  <a:cxn ang="0">
                    <a:pos x="143" y="401"/>
                  </a:cxn>
                  <a:cxn ang="0">
                    <a:pos x="117" y="389"/>
                  </a:cxn>
                  <a:cxn ang="0">
                    <a:pos x="196" y="583"/>
                  </a:cxn>
                </a:cxnLst>
                <a:rect l="0" t="0" r="r" b="b"/>
                <a:pathLst>
                  <a:path w="299" h="583">
                    <a:moveTo>
                      <a:pt x="196" y="583"/>
                    </a:moveTo>
                    <a:lnTo>
                      <a:pt x="39" y="336"/>
                    </a:lnTo>
                    <a:lnTo>
                      <a:pt x="0" y="221"/>
                    </a:lnTo>
                    <a:lnTo>
                      <a:pt x="0" y="104"/>
                    </a:lnTo>
                    <a:lnTo>
                      <a:pt x="52" y="26"/>
                    </a:lnTo>
                    <a:lnTo>
                      <a:pt x="143" y="0"/>
                    </a:lnTo>
                    <a:lnTo>
                      <a:pt x="221" y="26"/>
                    </a:lnTo>
                    <a:lnTo>
                      <a:pt x="274" y="77"/>
                    </a:lnTo>
                    <a:lnTo>
                      <a:pt x="299" y="142"/>
                    </a:lnTo>
                    <a:lnTo>
                      <a:pt x="209" y="129"/>
                    </a:lnTo>
                    <a:lnTo>
                      <a:pt x="130" y="181"/>
                    </a:lnTo>
                    <a:lnTo>
                      <a:pt x="105" y="246"/>
                    </a:lnTo>
                    <a:lnTo>
                      <a:pt x="143" y="401"/>
                    </a:lnTo>
                    <a:lnTo>
                      <a:pt x="117" y="389"/>
                    </a:lnTo>
                    <a:lnTo>
                      <a:pt x="196" y="583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1573555" y="381379"/>
                <a:ext cx="134202" cy="242128"/>
              </a:xfrm>
              <a:custGeom>
                <a:avLst/>
                <a:gdLst/>
                <a:ahLst/>
                <a:cxnLst>
                  <a:cxn ang="0">
                    <a:pos x="26" y="557"/>
                  </a:cxn>
                  <a:cxn ang="0">
                    <a:pos x="0" y="272"/>
                  </a:cxn>
                  <a:cxn ang="0">
                    <a:pos x="40" y="130"/>
                  </a:cxn>
                  <a:cxn ang="0">
                    <a:pos x="131" y="38"/>
                  </a:cxn>
                  <a:cxn ang="0">
                    <a:pos x="209" y="0"/>
                  </a:cxn>
                  <a:cxn ang="0">
                    <a:pos x="314" y="26"/>
                  </a:cxn>
                  <a:cxn ang="0">
                    <a:pos x="326" y="65"/>
                  </a:cxn>
                  <a:cxn ang="0">
                    <a:pos x="326" y="181"/>
                  </a:cxn>
                  <a:cxn ang="0">
                    <a:pos x="196" y="168"/>
                  </a:cxn>
                  <a:cxn ang="0">
                    <a:pos x="144" y="195"/>
                  </a:cxn>
                  <a:cxn ang="0">
                    <a:pos x="66" y="233"/>
                  </a:cxn>
                  <a:cxn ang="0">
                    <a:pos x="53" y="272"/>
                  </a:cxn>
                  <a:cxn ang="0">
                    <a:pos x="26" y="375"/>
                  </a:cxn>
                  <a:cxn ang="0">
                    <a:pos x="26" y="557"/>
                  </a:cxn>
                </a:cxnLst>
                <a:rect l="0" t="0" r="r" b="b"/>
                <a:pathLst>
                  <a:path w="326" h="557">
                    <a:moveTo>
                      <a:pt x="26" y="557"/>
                    </a:moveTo>
                    <a:lnTo>
                      <a:pt x="0" y="272"/>
                    </a:lnTo>
                    <a:lnTo>
                      <a:pt x="40" y="130"/>
                    </a:lnTo>
                    <a:lnTo>
                      <a:pt x="131" y="38"/>
                    </a:lnTo>
                    <a:lnTo>
                      <a:pt x="209" y="0"/>
                    </a:lnTo>
                    <a:lnTo>
                      <a:pt x="314" y="26"/>
                    </a:lnTo>
                    <a:lnTo>
                      <a:pt x="326" y="65"/>
                    </a:lnTo>
                    <a:lnTo>
                      <a:pt x="326" y="181"/>
                    </a:lnTo>
                    <a:lnTo>
                      <a:pt x="196" y="168"/>
                    </a:lnTo>
                    <a:lnTo>
                      <a:pt x="144" y="195"/>
                    </a:lnTo>
                    <a:lnTo>
                      <a:pt x="66" y="233"/>
                    </a:lnTo>
                    <a:lnTo>
                      <a:pt x="53" y="272"/>
                    </a:lnTo>
                    <a:lnTo>
                      <a:pt x="26" y="375"/>
                    </a:lnTo>
                    <a:lnTo>
                      <a:pt x="26" y="55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88"/>
              <p:cNvSpPr>
                <a:spLocks/>
              </p:cNvSpPr>
              <p:nvPr/>
            </p:nvSpPr>
            <p:spPr bwMode="auto">
              <a:xfrm>
                <a:off x="1492371" y="651178"/>
                <a:ext cx="172309" cy="167760"/>
              </a:xfrm>
              <a:custGeom>
                <a:avLst/>
                <a:gdLst/>
                <a:ahLst/>
                <a:cxnLst>
                  <a:cxn ang="0">
                    <a:pos x="0" y="245"/>
                  </a:cxn>
                  <a:cxn ang="0">
                    <a:pos x="0" y="25"/>
                  </a:cxn>
                  <a:cxn ang="0">
                    <a:pos x="52" y="0"/>
                  </a:cxn>
                  <a:cxn ang="0">
                    <a:pos x="234" y="0"/>
                  </a:cxn>
                  <a:cxn ang="0">
                    <a:pos x="274" y="116"/>
                  </a:cxn>
                  <a:cxn ang="0">
                    <a:pos x="313" y="207"/>
                  </a:cxn>
                  <a:cxn ang="0">
                    <a:pos x="391" y="337"/>
                  </a:cxn>
                  <a:cxn ang="0">
                    <a:pos x="416" y="375"/>
                  </a:cxn>
                  <a:cxn ang="0">
                    <a:pos x="416" y="388"/>
                  </a:cxn>
                  <a:cxn ang="0">
                    <a:pos x="287" y="323"/>
                  </a:cxn>
                  <a:cxn ang="0">
                    <a:pos x="234" y="272"/>
                  </a:cxn>
                  <a:cxn ang="0">
                    <a:pos x="52" y="258"/>
                  </a:cxn>
                  <a:cxn ang="0">
                    <a:pos x="52" y="258"/>
                  </a:cxn>
                  <a:cxn ang="0">
                    <a:pos x="0" y="245"/>
                  </a:cxn>
                </a:cxnLst>
                <a:rect l="0" t="0" r="r" b="b"/>
                <a:pathLst>
                  <a:path w="416" h="388">
                    <a:moveTo>
                      <a:pt x="0" y="245"/>
                    </a:moveTo>
                    <a:lnTo>
                      <a:pt x="0" y="25"/>
                    </a:lnTo>
                    <a:lnTo>
                      <a:pt x="52" y="0"/>
                    </a:lnTo>
                    <a:lnTo>
                      <a:pt x="234" y="0"/>
                    </a:lnTo>
                    <a:lnTo>
                      <a:pt x="274" y="116"/>
                    </a:lnTo>
                    <a:lnTo>
                      <a:pt x="313" y="207"/>
                    </a:lnTo>
                    <a:lnTo>
                      <a:pt x="391" y="337"/>
                    </a:lnTo>
                    <a:lnTo>
                      <a:pt x="416" y="375"/>
                    </a:lnTo>
                    <a:lnTo>
                      <a:pt x="416" y="388"/>
                    </a:lnTo>
                    <a:lnTo>
                      <a:pt x="287" y="323"/>
                    </a:lnTo>
                    <a:lnTo>
                      <a:pt x="234" y="272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89"/>
              <p:cNvSpPr>
                <a:spLocks/>
              </p:cNvSpPr>
              <p:nvPr/>
            </p:nvSpPr>
            <p:spPr bwMode="auto">
              <a:xfrm>
                <a:off x="1238878" y="594105"/>
                <a:ext cx="231954" cy="107228"/>
              </a:xfrm>
              <a:custGeom>
                <a:avLst/>
                <a:gdLst/>
                <a:ahLst/>
                <a:cxnLst>
                  <a:cxn ang="0">
                    <a:pos x="170" y="246"/>
                  </a:cxn>
                  <a:cxn ang="0">
                    <a:pos x="77" y="221"/>
                  </a:cxn>
                  <a:cxn ang="0">
                    <a:pos x="52" y="195"/>
                  </a:cxn>
                  <a:cxn ang="0">
                    <a:pos x="0" y="168"/>
                  </a:cxn>
                  <a:cxn ang="0">
                    <a:pos x="26" y="104"/>
                  </a:cxn>
                  <a:cxn ang="0">
                    <a:pos x="52" y="40"/>
                  </a:cxn>
                  <a:cxn ang="0">
                    <a:pos x="130" y="0"/>
                  </a:cxn>
                  <a:cxn ang="0">
                    <a:pos x="208" y="0"/>
                  </a:cxn>
                  <a:cxn ang="0">
                    <a:pos x="366" y="65"/>
                  </a:cxn>
                  <a:cxn ang="0">
                    <a:pos x="560" y="208"/>
                  </a:cxn>
                  <a:cxn ang="0">
                    <a:pos x="378" y="117"/>
                  </a:cxn>
                  <a:cxn ang="0">
                    <a:pos x="248" y="91"/>
                  </a:cxn>
                  <a:cxn ang="0">
                    <a:pos x="157" y="130"/>
                  </a:cxn>
                  <a:cxn ang="0">
                    <a:pos x="157" y="182"/>
                  </a:cxn>
                  <a:cxn ang="0">
                    <a:pos x="170" y="182"/>
                  </a:cxn>
                  <a:cxn ang="0">
                    <a:pos x="170" y="246"/>
                  </a:cxn>
                </a:cxnLst>
                <a:rect l="0" t="0" r="r" b="b"/>
                <a:pathLst>
                  <a:path w="560" h="246">
                    <a:moveTo>
                      <a:pt x="170" y="246"/>
                    </a:moveTo>
                    <a:lnTo>
                      <a:pt x="77" y="221"/>
                    </a:lnTo>
                    <a:lnTo>
                      <a:pt x="52" y="195"/>
                    </a:lnTo>
                    <a:lnTo>
                      <a:pt x="0" y="168"/>
                    </a:lnTo>
                    <a:lnTo>
                      <a:pt x="26" y="104"/>
                    </a:lnTo>
                    <a:lnTo>
                      <a:pt x="52" y="40"/>
                    </a:lnTo>
                    <a:lnTo>
                      <a:pt x="130" y="0"/>
                    </a:lnTo>
                    <a:lnTo>
                      <a:pt x="208" y="0"/>
                    </a:lnTo>
                    <a:lnTo>
                      <a:pt x="366" y="65"/>
                    </a:lnTo>
                    <a:lnTo>
                      <a:pt x="560" y="208"/>
                    </a:lnTo>
                    <a:lnTo>
                      <a:pt x="378" y="117"/>
                    </a:lnTo>
                    <a:lnTo>
                      <a:pt x="248" y="91"/>
                    </a:lnTo>
                    <a:lnTo>
                      <a:pt x="157" y="130"/>
                    </a:lnTo>
                    <a:lnTo>
                      <a:pt x="157" y="182"/>
                    </a:lnTo>
                    <a:lnTo>
                      <a:pt x="170" y="182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90"/>
              <p:cNvSpPr>
                <a:spLocks/>
              </p:cNvSpPr>
              <p:nvPr/>
            </p:nvSpPr>
            <p:spPr bwMode="auto">
              <a:xfrm>
                <a:off x="1248819" y="723816"/>
                <a:ext cx="222013" cy="147006"/>
              </a:xfrm>
              <a:custGeom>
                <a:avLst/>
                <a:gdLst/>
                <a:ahLst/>
                <a:cxnLst>
                  <a:cxn ang="0">
                    <a:pos x="533" y="27"/>
                  </a:cxn>
                  <a:cxn ang="0">
                    <a:pos x="442" y="14"/>
                  </a:cxn>
                  <a:cxn ang="0">
                    <a:pos x="325" y="0"/>
                  </a:cxn>
                  <a:cxn ang="0">
                    <a:pos x="181" y="0"/>
                  </a:cxn>
                  <a:cxn ang="0">
                    <a:pos x="63" y="65"/>
                  </a:cxn>
                  <a:cxn ang="0">
                    <a:pos x="12" y="130"/>
                  </a:cxn>
                  <a:cxn ang="0">
                    <a:pos x="0" y="220"/>
                  </a:cxn>
                  <a:cxn ang="0">
                    <a:pos x="12" y="299"/>
                  </a:cxn>
                  <a:cxn ang="0">
                    <a:pos x="77" y="337"/>
                  </a:cxn>
                  <a:cxn ang="0">
                    <a:pos x="168" y="337"/>
                  </a:cxn>
                  <a:cxn ang="0">
                    <a:pos x="168" y="220"/>
                  </a:cxn>
                  <a:cxn ang="0">
                    <a:pos x="181" y="130"/>
                  </a:cxn>
                  <a:cxn ang="0">
                    <a:pos x="234" y="92"/>
                  </a:cxn>
                  <a:cxn ang="0">
                    <a:pos x="299" y="52"/>
                  </a:cxn>
                  <a:cxn ang="0">
                    <a:pos x="377" y="39"/>
                  </a:cxn>
                  <a:cxn ang="0">
                    <a:pos x="377" y="39"/>
                  </a:cxn>
                  <a:cxn ang="0">
                    <a:pos x="533" y="27"/>
                  </a:cxn>
                </a:cxnLst>
                <a:rect l="0" t="0" r="r" b="b"/>
                <a:pathLst>
                  <a:path w="533" h="337">
                    <a:moveTo>
                      <a:pt x="533" y="27"/>
                    </a:moveTo>
                    <a:lnTo>
                      <a:pt x="442" y="14"/>
                    </a:lnTo>
                    <a:lnTo>
                      <a:pt x="325" y="0"/>
                    </a:lnTo>
                    <a:lnTo>
                      <a:pt x="181" y="0"/>
                    </a:lnTo>
                    <a:lnTo>
                      <a:pt x="63" y="65"/>
                    </a:lnTo>
                    <a:lnTo>
                      <a:pt x="12" y="130"/>
                    </a:lnTo>
                    <a:lnTo>
                      <a:pt x="0" y="220"/>
                    </a:lnTo>
                    <a:lnTo>
                      <a:pt x="12" y="299"/>
                    </a:lnTo>
                    <a:lnTo>
                      <a:pt x="77" y="337"/>
                    </a:lnTo>
                    <a:lnTo>
                      <a:pt x="168" y="337"/>
                    </a:lnTo>
                    <a:lnTo>
                      <a:pt x="168" y="220"/>
                    </a:lnTo>
                    <a:lnTo>
                      <a:pt x="181" y="130"/>
                    </a:lnTo>
                    <a:lnTo>
                      <a:pt x="234" y="92"/>
                    </a:lnTo>
                    <a:lnTo>
                      <a:pt x="299" y="52"/>
                    </a:lnTo>
                    <a:lnTo>
                      <a:pt x="377" y="39"/>
                    </a:lnTo>
                    <a:lnTo>
                      <a:pt x="377" y="39"/>
                    </a:lnTo>
                    <a:lnTo>
                      <a:pt x="533" y="27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91"/>
              <p:cNvSpPr>
                <a:spLocks/>
              </p:cNvSpPr>
              <p:nvPr/>
            </p:nvSpPr>
            <p:spPr bwMode="auto">
              <a:xfrm>
                <a:off x="1719354" y="876011"/>
                <a:ext cx="361186" cy="340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64"/>
                  </a:cxn>
                  <a:cxn ang="0">
                    <a:pos x="92" y="116"/>
                  </a:cxn>
                  <a:cxn ang="0">
                    <a:pos x="144" y="194"/>
                  </a:cxn>
                  <a:cxn ang="0">
                    <a:pos x="158" y="258"/>
                  </a:cxn>
                  <a:cxn ang="0">
                    <a:pos x="158" y="324"/>
                  </a:cxn>
                  <a:cxn ang="0">
                    <a:pos x="118" y="401"/>
                  </a:cxn>
                  <a:cxn ang="0">
                    <a:pos x="78" y="466"/>
                  </a:cxn>
                  <a:cxn ang="0">
                    <a:pos x="53" y="518"/>
                  </a:cxn>
                  <a:cxn ang="0">
                    <a:pos x="78" y="543"/>
                  </a:cxn>
                  <a:cxn ang="0">
                    <a:pos x="144" y="583"/>
                  </a:cxn>
                  <a:cxn ang="0">
                    <a:pos x="183" y="583"/>
                  </a:cxn>
                  <a:cxn ang="0">
                    <a:pos x="261" y="583"/>
                  </a:cxn>
                  <a:cxn ang="0">
                    <a:pos x="313" y="543"/>
                  </a:cxn>
                  <a:cxn ang="0">
                    <a:pos x="352" y="543"/>
                  </a:cxn>
                  <a:cxn ang="0">
                    <a:pos x="379" y="556"/>
                  </a:cxn>
                  <a:cxn ang="0">
                    <a:pos x="379" y="596"/>
                  </a:cxn>
                  <a:cxn ang="0">
                    <a:pos x="417" y="634"/>
                  </a:cxn>
                  <a:cxn ang="0">
                    <a:pos x="444" y="686"/>
                  </a:cxn>
                  <a:cxn ang="0">
                    <a:pos x="522" y="699"/>
                  </a:cxn>
                  <a:cxn ang="0">
                    <a:pos x="627" y="699"/>
                  </a:cxn>
                  <a:cxn ang="0">
                    <a:pos x="678" y="713"/>
                  </a:cxn>
                  <a:cxn ang="0">
                    <a:pos x="770" y="763"/>
                  </a:cxn>
                  <a:cxn ang="0">
                    <a:pos x="809" y="790"/>
                  </a:cxn>
                  <a:cxn ang="0">
                    <a:pos x="848" y="790"/>
                  </a:cxn>
                  <a:cxn ang="0">
                    <a:pos x="874" y="738"/>
                  </a:cxn>
                  <a:cxn ang="0">
                    <a:pos x="835" y="686"/>
                  </a:cxn>
                  <a:cxn ang="0">
                    <a:pos x="783" y="634"/>
                  </a:cxn>
                  <a:cxn ang="0">
                    <a:pos x="743" y="596"/>
                  </a:cxn>
                  <a:cxn ang="0">
                    <a:pos x="717" y="531"/>
                  </a:cxn>
                  <a:cxn ang="0">
                    <a:pos x="665" y="440"/>
                  </a:cxn>
                  <a:cxn ang="0">
                    <a:pos x="613" y="401"/>
                  </a:cxn>
                  <a:cxn ang="0">
                    <a:pos x="535" y="349"/>
                  </a:cxn>
                  <a:cxn ang="0">
                    <a:pos x="613" y="271"/>
                  </a:cxn>
                  <a:cxn ang="0">
                    <a:pos x="640" y="207"/>
                  </a:cxn>
                  <a:cxn ang="0">
                    <a:pos x="640" y="116"/>
                  </a:cxn>
                  <a:cxn ang="0">
                    <a:pos x="575" y="26"/>
                  </a:cxn>
                  <a:cxn ang="0">
                    <a:pos x="496" y="77"/>
                  </a:cxn>
                  <a:cxn ang="0">
                    <a:pos x="444" y="116"/>
                  </a:cxn>
                  <a:cxn ang="0">
                    <a:pos x="366" y="129"/>
                  </a:cxn>
                  <a:cxn ang="0">
                    <a:pos x="288" y="116"/>
                  </a:cxn>
                  <a:cxn ang="0">
                    <a:pos x="288" y="116"/>
                  </a:cxn>
                  <a:cxn ang="0">
                    <a:pos x="0" y="0"/>
                  </a:cxn>
                </a:cxnLst>
                <a:rect l="0" t="0" r="r" b="b"/>
                <a:pathLst>
                  <a:path w="874" h="790">
                    <a:moveTo>
                      <a:pt x="0" y="0"/>
                    </a:moveTo>
                    <a:lnTo>
                      <a:pt x="53" y="64"/>
                    </a:lnTo>
                    <a:lnTo>
                      <a:pt x="92" y="116"/>
                    </a:lnTo>
                    <a:lnTo>
                      <a:pt x="144" y="194"/>
                    </a:lnTo>
                    <a:lnTo>
                      <a:pt x="158" y="258"/>
                    </a:lnTo>
                    <a:lnTo>
                      <a:pt x="158" y="324"/>
                    </a:lnTo>
                    <a:lnTo>
                      <a:pt x="118" y="401"/>
                    </a:lnTo>
                    <a:lnTo>
                      <a:pt x="78" y="466"/>
                    </a:lnTo>
                    <a:lnTo>
                      <a:pt x="53" y="518"/>
                    </a:lnTo>
                    <a:lnTo>
                      <a:pt x="78" y="543"/>
                    </a:lnTo>
                    <a:lnTo>
                      <a:pt x="144" y="583"/>
                    </a:lnTo>
                    <a:lnTo>
                      <a:pt x="183" y="583"/>
                    </a:lnTo>
                    <a:lnTo>
                      <a:pt x="261" y="583"/>
                    </a:lnTo>
                    <a:lnTo>
                      <a:pt x="313" y="543"/>
                    </a:lnTo>
                    <a:lnTo>
                      <a:pt x="352" y="543"/>
                    </a:lnTo>
                    <a:lnTo>
                      <a:pt x="379" y="556"/>
                    </a:lnTo>
                    <a:lnTo>
                      <a:pt x="379" y="596"/>
                    </a:lnTo>
                    <a:lnTo>
                      <a:pt x="417" y="634"/>
                    </a:lnTo>
                    <a:lnTo>
                      <a:pt x="444" y="686"/>
                    </a:lnTo>
                    <a:lnTo>
                      <a:pt x="522" y="699"/>
                    </a:lnTo>
                    <a:lnTo>
                      <a:pt x="627" y="699"/>
                    </a:lnTo>
                    <a:lnTo>
                      <a:pt x="678" y="713"/>
                    </a:lnTo>
                    <a:lnTo>
                      <a:pt x="770" y="763"/>
                    </a:lnTo>
                    <a:lnTo>
                      <a:pt x="809" y="790"/>
                    </a:lnTo>
                    <a:lnTo>
                      <a:pt x="848" y="790"/>
                    </a:lnTo>
                    <a:lnTo>
                      <a:pt x="874" y="738"/>
                    </a:lnTo>
                    <a:lnTo>
                      <a:pt x="835" y="686"/>
                    </a:lnTo>
                    <a:lnTo>
                      <a:pt x="783" y="634"/>
                    </a:lnTo>
                    <a:lnTo>
                      <a:pt x="743" y="596"/>
                    </a:lnTo>
                    <a:lnTo>
                      <a:pt x="717" y="531"/>
                    </a:lnTo>
                    <a:lnTo>
                      <a:pt x="665" y="440"/>
                    </a:lnTo>
                    <a:lnTo>
                      <a:pt x="613" y="401"/>
                    </a:lnTo>
                    <a:lnTo>
                      <a:pt x="535" y="349"/>
                    </a:lnTo>
                    <a:lnTo>
                      <a:pt x="613" y="271"/>
                    </a:lnTo>
                    <a:lnTo>
                      <a:pt x="640" y="207"/>
                    </a:lnTo>
                    <a:lnTo>
                      <a:pt x="640" y="116"/>
                    </a:lnTo>
                    <a:lnTo>
                      <a:pt x="575" y="26"/>
                    </a:lnTo>
                    <a:lnTo>
                      <a:pt x="496" y="77"/>
                    </a:lnTo>
                    <a:lnTo>
                      <a:pt x="444" y="116"/>
                    </a:lnTo>
                    <a:lnTo>
                      <a:pt x="366" y="129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da-DK"/>
              </a:p>
            </p:txBody>
          </p:sp>
        </p:grpSp>
      </p:grpSp>
      <p:pic>
        <p:nvPicPr>
          <p:cNvPr id="61" name="Billede 60" descr="VM ark copy2.jpg"/>
          <p:cNvPicPr>
            <a:picLocks noChangeAspect="1"/>
          </p:cNvPicPr>
          <p:nvPr/>
        </p:nvPicPr>
        <p:blipFill>
          <a:blip r:embed="rId3"/>
          <a:srcRect l="8323" t="13047" r="25760" b="27076"/>
          <a:stretch>
            <a:fillRect/>
          </a:stretch>
        </p:blipFill>
        <p:spPr>
          <a:xfrm>
            <a:off x="1548000" y="1350000"/>
            <a:ext cx="6061200" cy="4168095"/>
          </a:xfrm>
          <a:prstGeom prst="rect">
            <a:avLst/>
          </a:prstGeom>
        </p:spPr>
      </p:pic>
      <p:sp>
        <p:nvSpPr>
          <p:cNvPr id="52" name="Rektangel 51"/>
          <p:cNvSpPr/>
          <p:nvPr/>
        </p:nvSpPr>
        <p:spPr>
          <a:xfrm>
            <a:off x="1500166" y="5500702"/>
            <a:ext cx="614366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Studiekredsen for de tofarvede 1972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1597879" y="1357298"/>
            <a:ext cx="6117393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Hans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Ehlern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 Jessen (gruppeleder)</a:t>
            </a:r>
          </a:p>
          <a:p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Svend Magnussen</a:t>
            </a:r>
          </a:p>
          <a:p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Steffen Hertz</a:t>
            </a:r>
          </a:p>
          <a:p>
            <a:r>
              <a:rPr lang="da-DK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 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Ole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Maintz</a:t>
            </a:r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Ole Hoff-Clausen</a:t>
            </a:r>
          </a:p>
          <a:p>
            <a:r>
              <a:rPr lang="da-DK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 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Kurt Hansen</a:t>
            </a:r>
          </a:p>
          <a:p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Henning Schneider</a:t>
            </a:r>
          </a:p>
          <a:p>
            <a:r>
              <a:rPr lang="da-DK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 </a:t>
            </a:r>
            <a:r>
              <a:rPr lang="da-DK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Max </a:t>
            </a:r>
            <a:r>
              <a:rPr lang="da-DK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Meedom</a:t>
            </a:r>
            <a:endParaRPr lang="da-DK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4312523" y="1692000"/>
            <a:ext cx="325987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Oluf Pedersen</a:t>
            </a:r>
          </a:p>
          <a:p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C.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Petry</a:t>
            </a:r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Helge Nehm</a:t>
            </a:r>
          </a:p>
          <a:p>
            <a:endParaRPr lang="da-DK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Kurt Petersen</a:t>
            </a:r>
          </a:p>
          <a:p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H. </a:t>
            </a:r>
            <a:r>
              <a:rPr lang="da-DK" sz="2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Bøndergaard</a:t>
            </a:r>
            <a:endParaRPr lang="da-DK" sz="2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da-DK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 </a:t>
            </a:r>
            <a:r>
              <a:rPr lang="da-DK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Vagn Jensen</a:t>
            </a:r>
          </a:p>
          <a:p>
            <a:r>
              <a:rPr lang="da-DK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 </a:t>
            </a:r>
            <a:r>
              <a:rPr lang="da-DK" sz="2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Svend K. </a:t>
            </a:r>
            <a:r>
              <a:rPr lang="da-DK" sz="2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Seitzberg</a:t>
            </a:r>
            <a:endParaRPr lang="da-DK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4" name="Billede 53" descr="Seitzberg Svend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824" y="4429132"/>
            <a:ext cx="1008595" cy="1080000"/>
          </a:xfrm>
          <a:prstGeom prst="rect">
            <a:avLst/>
          </a:prstGeom>
        </p:spPr>
      </p:pic>
      <p:pic>
        <p:nvPicPr>
          <p:cNvPr id="56" name="Billede 55" descr="Hansen Kurt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270" y="4429132"/>
            <a:ext cx="788226" cy="1080000"/>
          </a:xfrm>
          <a:prstGeom prst="rect">
            <a:avLst/>
          </a:prstGeom>
        </p:spPr>
      </p:pic>
      <p:pic>
        <p:nvPicPr>
          <p:cNvPr id="57" name="Billede 56" descr="Jensen Vagn 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8494" y="4429132"/>
            <a:ext cx="843691" cy="1080000"/>
          </a:xfrm>
          <a:prstGeom prst="rect">
            <a:avLst/>
          </a:prstGeom>
        </p:spPr>
      </p:pic>
      <p:pic>
        <p:nvPicPr>
          <p:cNvPr id="58" name="Billede 57" descr="Maintz Ole 1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362" y="4429132"/>
            <a:ext cx="845269" cy="1080000"/>
          </a:xfrm>
          <a:prstGeom prst="rect">
            <a:avLst/>
          </a:prstGeom>
        </p:spPr>
      </p:pic>
      <p:pic>
        <p:nvPicPr>
          <p:cNvPr id="59" name="Billede 58" descr="Meedom Max 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11" y="4429132"/>
            <a:ext cx="852316" cy="1080000"/>
          </a:xfrm>
          <a:prstGeom prst="rect">
            <a:avLst/>
          </a:prstGeom>
        </p:spPr>
      </p:pic>
      <p:pic>
        <p:nvPicPr>
          <p:cNvPr id="60" name="Billede 59" descr="Nielsen Lasse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97589" y="1357298"/>
            <a:ext cx="1398473" cy="1714512"/>
          </a:xfrm>
          <a:prstGeom prst="rect">
            <a:avLst/>
          </a:prstGeom>
        </p:spPr>
      </p:pic>
      <p:cxnSp>
        <p:nvCxnSpPr>
          <p:cNvPr id="63" name="Lige forbindelse 62"/>
          <p:cNvCxnSpPr/>
          <p:nvPr/>
        </p:nvCxnSpPr>
        <p:spPr>
          <a:xfrm>
            <a:off x="9358346" y="250030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ktangel 63"/>
          <p:cNvSpPr/>
          <p:nvPr/>
        </p:nvSpPr>
        <p:spPr>
          <a:xfrm>
            <a:off x="6143636" y="2714620"/>
            <a:ext cx="15716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Lasse Nielsen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2268000" y="5214950"/>
            <a:ext cx="4905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</a:t>
            </a:r>
            <a:endParaRPr lang="da-DK" sz="1600" b="1" cap="none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6" name="Rektangel 65"/>
          <p:cNvSpPr/>
          <p:nvPr/>
        </p:nvSpPr>
        <p:spPr>
          <a:xfrm>
            <a:off x="4714876" y="5214950"/>
            <a:ext cx="4905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</a:t>
            </a:r>
            <a:endParaRPr lang="da-DK" sz="1600" b="1" cap="none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3095396" y="5214949"/>
            <a:ext cx="4905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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3929058" y="5214950"/>
            <a:ext cx="4905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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5572132" y="5214950"/>
            <a:ext cx="4905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a-DK" sz="1600" b="1" spc="150" dirty="0" smtClean="0">
                <a:ln w="11430"/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sym typeface="Wingdings"/>
              </a:rPr>
              <a:t></a:t>
            </a:r>
            <a:endParaRPr lang="da-DK" sz="1600" b="1" cap="none" spc="150" dirty="0">
              <a:ln w="11430"/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4320000" y="2786058"/>
            <a:ext cx="15716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a-DK" sz="1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Senere…</a:t>
            </a:r>
            <a:endParaRPr lang="da-DK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Klassisk kontor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1208</TotalTime>
  <Words>676</Words>
  <Application>Microsoft Office PowerPoint</Application>
  <PresentationFormat>Skærmshow (4:3)</PresentationFormat>
  <Paragraphs>229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Apex</vt:lpstr>
      <vt:lpstr>HISTORIEN om studier af Danmarks  Dansk VestIndiens tofarvede frimærker  1870-1905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Fængselsmæssig censur</dc:title>
  <dc:creator>Finn Skriver Laursen</dc:creator>
  <cp:lastModifiedBy>ER</cp:lastModifiedBy>
  <cp:revision>126</cp:revision>
  <dcterms:created xsi:type="dcterms:W3CDTF">2009-06-27T12:06:41Z</dcterms:created>
  <dcterms:modified xsi:type="dcterms:W3CDTF">2011-12-30T09:07:50Z</dcterms:modified>
</cp:coreProperties>
</file>