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63" r:id="rId2"/>
    <p:sldId id="259" r:id="rId3"/>
    <p:sldId id="279" r:id="rId4"/>
    <p:sldId id="280" r:id="rId5"/>
    <p:sldId id="281" r:id="rId6"/>
    <p:sldId id="299" r:id="rId7"/>
    <p:sldId id="300" r:id="rId8"/>
    <p:sldId id="282" r:id="rId9"/>
    <p:sldId id="283" r:id="rId10"/>
    <p:sldId id="295" r:id="rId11"/>
    <p:sldId id="296" r:id="rId12"/>
    <p:sldId id="284" r:id="rId13"/>
    <p:sldId id="271" r:id="rId14"/>
    <p:sldId id="272" r:id="rId15"/>
    <p:sldId id="277" r:id="rId16"/>
    <p:sldId id="278" r:id="rId17"/>
    <p:sldId id="285" r:id="rId18"/>
    <p:sldId id="286" r:id="rId19"/>
    <p:sldId id="287" r:id="rId20"/>
    <p:sldId id="288" r:id="rId21"/>
    <p:sldId id="289" r:id="rId22"/>
    <p:sldId id="290" r:id="rId23"/>
    <p:sldId id="291" r:id="rId24"/>
    <p:sldId id="292" r:id="rId25"/>
    <p:sldId id="297" r:id="rId26"/>
    <p:sldId id="298" r:id="rId27"/>
    <p:sldId id="294" r:id="rId28"/>
    <p:sldId id="293" r:id="rId29"/>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1" autoAdjust="0"/>
    <p:restoredTop sz="94676" autoAdjust="0"/>
  </p:normalViewPr>
  <p:slideViewPr>
    <p:cSldViewPr>
      <p:cViewPr varScale="1">
        <p:scale>
          <a:sx n="100" d="100"/>
          <a:sy n="100" d="100"/>
        </p:scale>
        <p:origin x="-210" y="-90"/>
      </p:cViewPr>
      <p:guideLst>
        <p:guide orient="horz" pos="2160"/>
        <p:guide pos="2880"/>
      </p:guideLst>
    </p:cSldViewPr>
  </p:slideViewPr>
  <p:outlineViewPr>
    <p:cViewPr>
      <p:scale>
        <a:sx n="33" d="100"/>
        <a:sy n="33" d="100"/>
      </p:scale>
      <p:origin x="0" y="1548"/>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01A795DD-0545-4863-A585-0C154F942D10}" type="datetimeFigureOut">
              <a:rPr lang="da-DK" smtClean="0"/>
              <a:pPr/>
              <a:t>07-01-2012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72AC092-B92D-4ACC-A065-E7FC9B7E0E3B}" type="slidenum">
              <a:rPr lang="da-DK" smtClean="0"/>
              <a:pPr/>
              <a:t>‹nr.›</a:t>
            </a:fld>
            <a:endParaRPr lang="da-DK"/>
          </a:p>
        </p:txBody>
      </p:sp>
    </p:spTree>
    <p:extLst>
      <p:ext uri="{BB962C8B-B14F-4D97-AF65-F5344CB8AC3E}">
        <p14:creationId xmlns:p14="http://schemas.microsoft.com/office/powerpoint/2010/main" xmlns="" val="1909228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01A795DD-0545-4863-A585-0C154F942D10}" type="datetimeFigureOut">
              <a:rPr lang="da-DK" smtClean="0"/>
              <a:pPr/>
              <a:t>07-01-2012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72AC092-B92D-4ACC-A065-E7FC9B7E0E3B}" type="slidenum">
              <a:rPr lang="da-DK" smtClean="0"/>
              <a:pPr/>
              <a:t>‹nr.›</a:t>
            </a:fld>
            <a:endParaRPr lang="da-DK"/>
          </a:p>
        </p:txBody>
      </p:sp>
    </p:spTree>
    <p:extLst>
      <p:ext uri="{BB962C8B-B14F-4D97-AF65-F5344CB8AC3E}">
        <p14:creationId xmlns:p14="http://schemas.microsoft.com/office/powerpoint/2010/main" xmlns="" val="3456941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01A795DD-0545-4863-A585-0C154F942D10}" type="datetimeFigureOut">
              <a:rPr lang="da-DK" smtClean="0"/>
              <a:pPr/>
              <a:t>07-01-2012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72AC092-B92D-4ACC-A065-E7FC9B7E0E3B}" type="slidenum">
              <a:rPr lang="da-DK" smtClean="0"/>
              <a:pPr/>
              <a:t>‹nr.›</a:t>
            </a:fld>
            <a:endParaRPr lang="da-DK"/>
          </a:p>
        </p:txBody>
      </p:sp>
    </p:spTree>
    <p:extLst>
      <p:ext uri="{BB962C8B-B14F-4D97-AF65-F5344CB8AC3E}">
        <p14:creationId xmlns:p14="http://schemas.microsoft.com/office/powerpoint/2010/main" xmlns="" val="3995242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01A795DD-0545-4863-A585-0C154F942D10}" type="datetimeFigureOut">
              <a:rPr lang="da-DK" smtClean="0"/>
              <a:pPr/>
              <a:t>07-01-2012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72AC092-B92D-4ACC-A065-E7FC9B7E0E3B}" type="slidenum">
              <a:rPr lang="da-DK" smtClean="0"/>
              <a:pPr/>
              <a:t>‹nr.›</a:t>
            </a:fld>
            <a:endParaRPr lang="da-DK"/>
          </a:p>
        </p:txBody>
      </p:sp>
    </p:spTree>
    <p:extLst>
      <p:ext uri="{BB962C8B-B14F-4D97-AF65-F5344CB8AC3E}">
        <p14:creationId xmlns:p14="http://schemas.microsoft.com/office/powerpoint/2010/main" xmlns="" val="433247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01A795DD-0545-4863-A585-0C154F942D10}" type="datetimeFigureOut">
              <a:rPr lang="da-DK" smtClean="0"/>
              <a:pPr/>
              <a:t>07-01-2012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72AC092-B92D-4ACC-A065-E7FC9B7E0E3B}" type="slidenum">
              <a:rPr lang="da-DK" smtClean="0"/>
              <a:pPr/>
              <a:t>‹nr.›</a:t>
            </a:fld>
            <a:endParaRPr lang="da-DK"/>
          </a:p>
        </p:txBody>
      </p:sp>
    </p:spTree>
    <p:extLst>
      <p:ext uri="{BB962C8B-B14F-4D97-AF65-F5344CB8AC3E}">
        <p14:creationId xmlns:p14="http://schemas.microsoft.com/office/powerpoint/2010/main" xmlns="" val="3782619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01A795DD-0545-4863-A585-0C154F942D10}" type="datetimeFigureOut">
              <a:rPr lang="da-DK" smtClean="0"/>
              <a:pPr/>
              <a:t>07-01-2012</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972AC092-B92D-4ACC-A065-E7FC9B7E0E3B}" type="slidenum">
              <a:rPr lang="da-DK" smtClean="0"/>
              <a:pPr/>
              <a:t>‹nr.›</a:t>
            </a:fld>
            <a:endParaRPr lang="da-DK"/>
          </a:p>
        </p:txBody>
      </p:sp>
    </p:spTree>
    <p:extLst>
      <p:ext uri="{BB962C8B-B14F-4D97-AF65-F5344CB8AC3E}">
        <p14:creationId xmlns:p14="http://schemas.microsoft.com/office/powerpoint/2010/main" xmlns="" val="2562197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01A795DD-0545-4863-A585-0C154F942D10}" type="datetimeFigureOut">
              <a:rPr lang="da-DK" smtClean="0"/>
              <a:pPr/>
              <a:t>07-01-2012</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972AC092-B92D-4ACC-A065-E7FC9B7E0E3B}" type="slidenum">
              <a:rPr lang="da-DK" smtClean="0"/>
              <a:pPr/>
              <a:t>‹nr.›</a:t>
            </a:fld>
            <a:endParaRPr lang="da-DK"/>
          </a:p>
        </p:txBody>
      </p:sp>
    </p:spTree>
    <p:extLst>
      <p:ext uri="{BB962C8B-B14F-4D97-AF65-F5344CB8AC3E}">
        <p14:creationId xmlns:p14="http://schemas.microsoft.com/office/powerpoint/2010/main" xmlns="" val="2746025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01A795DD-0545-4863-A585-0C154F942D10}" type="datetimeFigureOut">
              <a:rPr lang="da-DK" smtClean="0"/>
              <a:pPr/>
              <a:t>07-01-2012</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972AC092-B92D-4ACC-A065-E7FC9B7E0E3B}" type="slidenum">
              <a:rPr lang="da-DK" smtClean="0"/>
              <a:pPr/>
              <a:t>‹nr.›</a:t>
            </a:fld>
            <a:endParaRPr lang="da-DK"/>
          </a:p>
        </p:txBody>
      </p:sp>
    </p:spTree>
    <p:extLst>
      <p:ext uri="{BB962C8B-B14F-4D97-AF65-F5344CB8AC3E}">
        <p14:creationId xmlns:p14="http://schemas.microsoft.com/office/powerpoint/2010/main" xmlns="" val="877159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01A795DD-0545-4863-A585-0C154F942D10}" type="datetimeFigureOut">
              <a:rPr lang="da-DK" smtClean="0"/>
              <a:pPr/>
              <a:t>07-01-2012</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972AC092-B92D-4ACC-A065-E7FC9B7E0E3B}" type="slidenum">
              <a:rPr lang="da-DK" smtClean="0"/>
              <a:pPr/>
              <a:t>‹nr.›</a:t>
            </a:fld>
            <a:endParaRPr lang="da-DK"/>
          </a:p>
        </p:txBody>
      </p:sp>
    </p:spTree>
    <p:extLst>
      <p:ext uri="{BB962C8B-B14F-4D97-AF65-F5344CB8AC3E}">
        <p14:creationId xmlns:p14="http://schemas.microsoft.com/office/powerpoint/2010/main" xmlns="" val="1834186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01A795DD-0545-4863-A585-0C154F942D10}" type="datetimeFigureOut">
              <a:rPr lang="da-DK" smtClean="0"/>
              <a:pPr/>
              <a:t>07-01-2012</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972AC092-B92D-4ACC-A065-E7FC9B7E0E3B}" type="slidenum">
              <a:rPr lang="da-DK" smtClean="0"/>
              <a:pPr/>
              <a:t>‹nr.›</a:t>
            </a:fld>
            <a:endParaRPr lang="da-DK"/>
          </a:p>
        </p:txBody>
      </p:sp>
    </p:spTree>
    <p:extLst>
      <p:ext uri="{BB962C8B-B14F-4D97-AF65-F5344CB8AC3E}">
        <p14:creationId xmlns:p14="http://schemas.microsoft.com/office/powerpoint/2010/main" xmlns="" val="3877669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01A795DD-0545-4863-A585-0C154F942D10}" type="datetimeFigureOut">
              <a:rPr lang="da-DK" smtClean="0"/>
              <a:pPr/>
              <a:t>07-01-2012</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972AC092-B92D-4ACC-A065-E7FC9B7E0E3B}" type="slidenum">
              <a:rPr lang="da-DK" smtClean="0"/>
              <a:pPr/>
              <a:t>‹nr.›</a:t>
            </a:fld>
            <a:endParaRPr lang="da-DK"/>
          </a:p>
        </p:txBody>
      </p:sp>
    </p:spTree>
    <p:extLst>
      <p:ext uri="{BB962C8B-B14F-4D97-AF65-F5344CB8AC3E}">
        <p14:creationId xmlns:p14="http://schemas.microsoft.com/office/powerpoint/2010/main" xmlns="" val="4097017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A795DD-0545-4863-A585-0C154F942D10}" type="datetimeFigureOut">
              <a:rPr lang="da-DK" smtClean="0"/>
              <a:pPr/>
              <a:t>07-01-2012</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AC092-B92D-4ACC-A065-E7FC9B7E0E3B}" type="slidenum">
              <a:rPr lang="da-DK" smtClean="0"/>
              <a:pPr/>
              <a:t>‹nr.›</a:t>
            </a:fld>
            <a:endParaRPr lang="da-DK"/>
          </a:p>
        </p:txBody>
      </p:sp>
    </p:spTree>
    <p:extLst>
      <p:ext uri="{BB962C8B-B14F-4D97-AF65-F5344CB8AC3E}">
        <p14:creationId xmlns:p14="http://schemas.microsoft.com/office/powerpoint/2010/main" xmlns="" val="143593257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32656"/>
            <a:ext cx="7772400" cy="1470025"/>
          </a:xfrm>
        </p:spPr>
        <p:txBody>
          <a:bodyPr/>
          <a:lstStyle/>
          <a:p>
            <a:r>
              <a:rPr lang="da-DK" dirty="0" smtClean="0"/>
              <a:t>Ovaler og </a:t>
            </a:r>
            <a:r>
              <a:rPr lang="da-DK" dirty="0" err="1" smtClean="0"/>
              <a:t>spieser</a:t>
            </a:r>
            <a:r>
              <a:rPr lang="da-DK" dirty="0" smtClean="0"/>
              <a:t> i 100 øre</a:t>
            </a:r>
            <a:endParaRPr lang="da-DK" dirty="0"/>
          </a:p>
        </p:txBody>
      </p:sp>
      <p:sp>
        <p:nvSpPr>
          <p:cNvPr id="3" name="Undertitel 2"/>
          <p:cNvSpPr>
            <a:spLocks noGrp="1"/>
          </p:cNvSpPr>
          <p:nvPr>
            <p:ph type="subTitle" idx="1"/>
          </p:nvPr>
        </p:nvSpPr>
        <p:spPr>
          <a:xfrm>
            <a:off x="1371600" y="5182344"/>
            <a:ext cx="6400800" cy="1270992"/>
          </a:xfrm>
        </p:spPr>
        <p:txBody>
          <a:bodyPr/>
          <a:lstStyle/>
          <a:p>
            <a:r>
              <a:rPr lang="da-DK" dirty="0" smtClean="0"/>
              <a:t>7. </a:t>
            </a:r>
            <a:r>
              <a:rPr lang="da-DK" smtClean="0"/>
              <a:t>Januar </a:t>
            </a:r>
            <a:r>
              <a:rPr lang="da-DK" smtClean="0"/>
              <a:t>2012</a:t>
            </a:r>
            <a:endParaRPr lang="da-DK" dirty="0" smtClean="0"/>
          </a:p>
          <a:p>
            <a:r>
              <a:rPr lang="da-DK" dirty="0" smtClean="0"/>
              <a:t>Hans Christian Engelbrecht</a:t>
            </a:r>
            <a:endParaRPr lang="da-DK" dirty="0"/>
          </a:p>
        </p:txBody>
      </p:sp>
      <p:pic>
        <p:nvPicPr>
          <p:cNvPr id="5" name="Billed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15816" y="1529360"/>
            <a:ext cx="3168352" cy="3634094"/>
          </a:xfrm>
          <a:prstGeom prst="rect">
            <a:avLst/>
          </a:prstGeom>
        </p:spPr>
      </p:pic>
    </p:spTree>
    <p:extLst>
      <p:ext uri="{BB962C8B-B14F-4D97-AF65-F5344CB8AC3E}">
        <p14:creationId xmlns:p14="http://schemas.microsoft.com/office/powerpoint/2010/main" xmlns="" val="39050354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404664"/>
            <a:ext cx="8229600" cy="6120680"/>
          </a:xfrm>
        </p:spPr>
        <p:txBody>
          <a:bodyPr>
            <a:normAutofit fontScale="47500" lnSpcReduction="20000"/>
          </a:bodyPr>
          <a:lstStyle/>
          <a:p>
            <a:pPr marL="0" indent="0">
              <a:lnSpc>
                <a:spcPct val="120000"/>
              </a:lnSpc>
              <a:buNone/>
            </a:pPr>
            <a:r>
              <a:rPr lang="da-DK" sz="5900" dirty="0" smtClean="0"/>
              <a:t>De nye ovalfejl fra OF.23 til OF.32 er fundet på museets helark. </a:t>
            </a:r>
          </a:p>
          <a:p>
            <a:pPr marL="0" indent="0">
              <a:lnSpc>
                <a:spcPct val="120000"/>
              </a:lnSpc>
              <a:buNone/>
            </a:pPr>
            <a:endParaRPr lang="da-DK" sz="5900" dirty="0" smtClean="0"/>
          </a:p>
          <a:p>
            <a:pPr marL="0" indent="0">
              <a:lnSpc>
                <a:spcPct val="120000"/>
              </a:lnSpc>
              <a:buNone/>
            </a:pPr>
            <a:r>
              <a:rPr lang="da-DK" sz="5900" dirty="0" smtClean="0"/>
              <a:t>Ved brug af museets helark vil man opdage at der på næsten alle ældre frimærker finder man </a:t>
            </a:r>
            <a:r>
              <a:rPr lang="da-DK" sz="5900" dirty="0" err="1" smtClean="0"/>
              <a:t>fp</a:t>
            </a:r>
            <a:r>
              <a:rPr lang="da-DK" sz="5900" dirty="0" smtClean="0"/>
              <a:t> /</a:t>
            </a:r>
            <a:r>
              <a:rPr lang="da-DK" sz="5900" dirty="0" err="1" smtClean="0"/>
              <a:t>hp</a:t>
            </a:r>
            <a:r>
              <a:rPr lang="da-DK" sz="5900" dirty="0" smtClean="0"/>
              <a:t> af tilfældig art, formodentligt fra støv i lokalet og lign. Det betyder at </a:t>
            </a:r>
            <a:r>
              <a:rPr lang="da-DK" sz="5900" dirty="0" err="1" smtClean="0"/>
              <a:t>fp</a:t>
            </a:r>
            <a:r>
              <a:rPr lang="da-DK" sz="5900" dirty="0" smtClean="0"/>
              <a:t> /</a:t>
            </a:r>
            <a:r>
              <a:rPr lang="da-DK" sz="5900" dirty="0" err="1" smtClean="0"/>
              <a:t>hp</a:t>
            </a:r>
            <a:r>
              <a:rPr lang="da-DK" sz="5900" dirty="0" smtClean="0"/>
              <a:t> forekommer nogle få ark og så være forsvundet igen. </a:t>
            </a:r>
          </a:p>
          <a:p>
            <a:pPr marL="0" indent="0">
              <a:lnSpc>
                <a:spcPct val="120000"/>
              </a:lnSpc>
              <a:buNone/>
            </a:pPr>
            <a:endParaRPr lang="da-DK" sz="5900" dirty="0" smtClean="0"/>
          </a:p>
          <a:p>
            <a:pPr marL="0" indent="0">
              <a:lnSpc>
                <a:spcPct val="120000"/>
              </a:lnSpc>
              <a:buNone/>
            </a:pPr>
            <a:r>
              <a:rPr lang="da-DK" sz="5900" dirty="0" smtClean="0"/>
              <a:t>Problemet med museets ark er så, at disse ark normalt er taget fra samtidigt, og at ark fra samme tryk derfor ofte er trykt umiddelbart efter hinanden.</a:t>
            </a:r>
          </a:p>
          <a:p>
            <a:pPr marL="0" indent="0">
              <a:buNone/>
            </a:pPr>
            <a:endParaRPr lang="da-DK" sz="2800" dirty="0" smtClean="0"/>
          </a:p>
          <a:p>
            <a:pPr>
              <a:buNone/>
            </a:pPr>
            <a:r>
              <a:rPr lang="da-DK" sz="2800" dirty="0" smtClean="0"/>
              <a:t/>
            </a:r>
            <a:br>
              <a:rPr lang="da-DK" sz="2800" dirty="0" smtClean="0"/>
            </a:br>
            <a:r>
              <a:rPr lang="da-DK" sz="2800" dirty="0" smtClean="0"/>
              <a:t> </a:t>
            </a:r>
            <a:endParaRPr lang="da-DK" sz="2800" dirty="0"/>
          </a:p>
          <a:p>
            <a:pPr marL="0" indent="0">
              <a:buNone/>
            </a:pPr>
            <a:endParaRPr lang="da-DK" sz="3000" dirty="0"/>
          </a:p>
        </p:txBody>
      </p:sp>
    </p:spTree>
    <p:extLst>
      <p:ext uri="{BB962C8B-B14F-4D97-AF65-F5344CB8AC3E}">
        <p14:creationId xmlns:p14="http://schemas.microsoft.com/office/powerpoint/2010/main" xmlns="" val="118227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404664"/>
            <a:ext cx="8229600" cy="6120680"/>
          </a:xfrm>
        </p:spPr>
        <p:txBody>
          <a:bodyPr>
            <a:normAutofit/>
          </a:bodyPr>
          <a:lstStyle/>
          <a:p>
            <a:pPr marL="0" indent="0">
              <a:buNone/>
            </a:pPr>
            <a:r>
              <a:rPr lang="da-DK" sz="2800" dirty="0" smtClean="0"/>
              <a:t>Det betyder, at man kan finde </a:t>
            </a:r>
            <a:r>
              <a:rPr lang="da-DK" sz="2800" dirty="0" err="1" smtClean="0"/>
              <a:t>fp/hp</a:t>
            </a:r>
            <a:r>
              <a:rPr lang="da-DK" sz="2800" dirty="0" smtClean="0"/>
              <a:t>, som går igen på flere ark, men som reelt er tilfældigheder, som måske kun optræder på netop disse ark. </a:t>
            </a:r>
          </a:p>
          <a:p>
            <a:pPr marL="0" indent="0">
              <a:buNone/>
            </a:pPr>
            <a:endParaRPr lang="da-DK" sz="2800" dirty="0" smtClean="0"/>
          </a:p>
          <a:p>
            <a:pPr marL="0" indent="0">
              <a:buNone/>
            </a:pPr>
            <a:r>
              <a:rPr lang="da-DK" sz="2800" dirty="0" smtClean="0"/>
              <a:t>Derfor skal man være forsigtig og kun udnævne små </a:t>
            </a:r>
            <a:r>
              <a:rPr lang="da-DK" sz="2800" dirty="0" err="1" smtClean="0"/>
              <a:t>fp/hp</a:t>
            </a:r>
            <a:r>
              <a:rPr lang="da-DK" sz="2800" dirty="0" smtClean="0"/>
              <a:t> til ovalfejl, når man også har set dem på løse mærker. Desuden skal man være opmærksom på, at tilfældige </a:t>
            </a:r>
            <a:r>
              <a:rPr lang="da-DK" sz="2800" dirty="0" err="1" smtClean="0"/>
              <a:t>fp</a:t>
            </a:r>
            <a:r>
              <a:rPr lang="da-DK" sz="2800" dirty="0" smtClean="0"/>
              <a:t> ved et tilfælde kan være havnet samme sted, og det er især mistænkeligt hvis "samme" plet optræder i to tryk langt fra hinanden (OF.7) .</a:t>
            </a:r>
          </a:p>
          <a:p>
            <a:pPr marL="0" indent="0">
              <a:buNone/>
            </a:pPr>
            <a:endParaRPr lang="da-DK" sz="2800" dirty="0" smtClean="0"/>
          </a:p>
          <a:p>
            <a:pPr>
              <a:buNone/>
            </a:pPr>
            <a:r>
              <a:rPr lang="da-DK" sz="2800" dirty="0" smtClean="0"/>
              <a:t/>
            </a:r>
            <a:br>
              <a:rPr lang="da-DK" sz="2800" dirty="0" smtClean="0"/>
            </a:br>
            <a:r>
              <a:rPr lang="da-DK" sz="2800" dirty="0" smtClean="0"/>
              <a:t> </a:t>
            </a:r>
            <a:endParaRPr lang="da-DK" sz="2800" dirty="0"/>
          </a:p>
          <a:p>
            <a:pPr marL="0" indent="0">
              <a:buNone/>
            </a:pPr>
            <a:endParaRPr lang="da-DK" sz="3000" dirty="0"/>
          </a:p>
        </p:txBody>
      </p:sp>
    </p:spTree>
    <p:extLst>
      <p:ext uri="{BB962C8B-B14F-4D97-AF65-F5344CB8AC3E}">
        <p14:creationId xmlns:p14="http://schemas.microsoft.com/office/powerpoint/2010/main" xmlns="" val="1182272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idx="1"/>
          </p:nvPr>
        </p:nvSpPr>
        <p:spPr>
          <a:xfrm>
            <a:off x="722313" y="2564904"/>
            <a:ext cx="7772400" cy="1500187"/>
          </a:xfrm>
        </p:spPr>
        <p:txBody>
          <a:bodyPr anchor="t">
            <a:normAutofit fontScale="92500" lnSpcReduction="20000"/>
          </a:bodyPr>
          <a:lstStyle/>
          <a:p>
            <a:pPr algn="ctr"/>
            <a:r>
              <a:rPr lang="da-DK" sz="6000" dirty="0" smtClean="0">
                <a:solidFill>
                  <a:schemeClr val="tx1"/>
                </a:solidFill>
              </a:rPr>
              <a:t>Resultater</a:t>
            </a:r>
            <a:br>
              <a:rPr lang="da-DK" sz="6000" dirty="0" smtClean="0">
                <a:solidFill>
                  <a:schemeClr val="tx1"/>
                </a:solidFill>
              </a:rPr>
            </a:br>
            <a:r>
              <a:rPr lang="da-DK" sz="6000" dirty="0" smtClean="0">
                <a:solidFill>
                  <a:schemeClr val="tx1"/>
                </a:solidFill>
              </a:rPr>
              <a:t>ovalfejl</a:t>
            </a:r>
            <a:endParaRPr lang="da-DK" sz="6000" dirty="0">
              <a:solidFill>
                <a:schemeClr val="tx1"/>
              </a:solidFill>
            </a:endParaRPr>
          </a:p>
        </p:txBody>
      </p:sp>
    </p:spTree>
    <p:extLst>
      <p:ext uri="{BB962C8B-B14F-4D97-AF65-F5344CB8AC3E}">
        <p14:creationId xmlns:p14="http://schemas.microsoft.com/office/powerpoint/2010/main" xmlns="" val="218634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713562"/>
            <a:ext cx="9144000" cy="5430876"/>
          </a:xfrm>
          <a:prstGeom prst="rect">
            <a:avLst/>
          </a:prstGeom>
        </p:spPr>
      </p:pic>
    </p:spTree>
    <p:extLst>
      <p:ext uri="{BB962C8B-B14F-4D97-AF65-F5344CB8AC3E}">
        <p14:creationId xmlns:p14="http://schemas.microsoft.com/office/powerpoint/2010/main" xmlns="" val="7530840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236035"/>
            <a:ext cx="9144000" cy="4385930"/>
          </a:xfrm>
          <a:prstGeom prst="rect">
            <a:avLst/>
          </a:prstGeom>
        </p:spPr>
      </p:pic>
    </p:spTree>
    <p:extLst>
      <p:ext uri="{BB962C8B-B14F-4D97-AF65-F5344CB8AC3E}">
        <p14:creationId xmlns:p14="http://schemas.microsoft.com/office/powerpoint/2010/main" xmlns="" val="38186608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948401"/>
            <a:ext cx="9144000" cy="4961198"/>
          </a:xfrm>
          <a:prstGeom prst="rect">
            <a:avLst/>
          </a:prstGeom>
        </p:spPr>
      </p:pic>
    </p:spTree>
    <p:extLst>
      <p:ext uri="{BB962C8B-B14F-4D97-AF65-F5344CB8AC3E}">
        <p14:creationId xmlns:p14="http://schemas.microsoft.com/office/powerpoint/2010/main" xmlns="" val="9102895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944124"/>
            <a:ext cx="9144000" cy="4969751"/>
          </a:xfrm>
          <a:prstGeom prst="rect">
            <a:avLst/>
          </a:prstGeom>
        </p:spPr>
      </p:pic>
    </p:spTree>
    <p:extLst>
      <p:ext uri="{BB962C8B-B14F-4D97-AF65-F5344CB8AC3E}">
        <p14:creationId xmlns:p14="http://schemas.microsoft.com/office/powerpoint/2010/main" xmlns="" val="22034321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889945"/>
            <a:ext cx="9144000" cy="5078110"/>
          </a:xfrm>
          <a:prstGeom prst="rect">
            <a:avLst/>
          </a:prstGeom>
        </p:spPr>
      </p:pic>
    </p:spTree>
    <p:extLst>
      <p:ext uri="{BB962C8B-B14F-4D97-AF65-F5344CB8AC3E}">
        <p14:creationId xmlns:p14="http://schemas.microsoft.com/office/powerpoint/2010/main" xmlns="" val="31212120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828059"/>
            <a:ext cx="9144000" cy="5201882"/>
          </a:xfrm>
          <a:prstGeom prst="rect">
            <a:avLst/>
          </a:prstGeom>
        </p:spPr>
      </p:pic>
    </p:spTree>
    <p:extLst>
      <p:ext uri="{BB962C8B-B14F-4D97-AF65-F5344CB8AC3E}">
        <p14:creationId xmlns:p14="http://schemas.microsoft.com/office/powerpoint/2010/main" xmlns="" val="5976098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idx="1"/>
          </p:nvPr>
        </p:nvSpPr>
        <p:spPr>
          <a:xfrm>
            <a:off x="722313" y="2564904"/>
            <a:ext cx="7772400" cy="1500187"/>
          </a:xfrm>
        </p:spPr>
        <p:txBody>
          <a:bodyPr anchor="t">
            <a:normAutofit fontScale="92500" lnSpcReduction="20000"/>
          </a:bodyPr>
          <a:lstStyle/>
          <a:p>
            <a:pPr algn="ctr"/>
            <a:r>
              <a:rPr lang="da-DK" sz="6000" dirty="0" smtClean="0">
                <a:solidFill>
                  <a:schemeClr val="tx1"/>
                </a:solidFill>
              </a:rPr>
              <a:t>Resultater</a:t>
            </a:r>
            <a:br>
              <a:rPr lang="da-DK" sz="6000" dirty="0" smtClean="0">
                <a:solidFill>
                  <a:schemeClr val="tx1"/>
                </a:solidFill>
              </a:rPr>
            </a:br>
            <a:r>
              <a:rPr lang="da-DK" sz="6000" dirty="0" err="1" smtClean="0">
                <a:solidFill>
                  <a:schemeClr val="tx1"/>
                </a:solidFill>
              </a:rPr>
              <a:t>spieser</a:t>
            </a:r>
            <a:endParaRPr lang="da-DK" sz="6000" dirty="0">
              <a:solidFill>
                <a:schemeClr val="tx1"/>
              </a:solidFill>
            </a:endParaRPr>
          </a:p>
        </p:txBody>
      </p:sp>
    </p:spTree>
    <p:extLst>
      <p:ext uri="{BB962C8B-B14F-4D97-AF65-F5344CB8AC3E}">
        <p14:creationId xmlns:p14="http://schemas.microsoft.com/office/powerpoint/2010/main" xmlns="" val="3220195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476672"/>
            <a:ext cx="7467600" cy="5997280"/>
          </a:xfrm>
        </p:spPr>
        <p:txBody>
          <a:bodyPr>
            <a:normAutofit/>
          </a:bodyPr>
          <a:lstStyle/>
          <a:p>
            <a:pPr>
              <a:lnSpc>
                <a:spcPct val="150000"/>
              </a:lnSpc>
            </a:pPr>
            <a:r>
              <a:rPr lang="da-DK" sz="2800" dirty="0" smtClean="0"/>
              <a:t>Indledning</a:t>
            </a:r>
          </a:p>
          <a:p>
            <a:pPr>
              <a:lnSpc>
                <a:spcPct val="150000"/>
              </a:lnSpc>
            </a:pPr>
            <a:r>
              <a:rPr lang="da-DK" sz="2800" dirty="0" smtClean="0"/>
              <a:t>Fremgangsmåde</a:t>
            </a:r>
          </a:p>
          <a:p>
            <a:pPr>
              <a:lnSpc>
                <a:spcPct val="150000"/>
              </a:lnSpc>
            </a:pPr>
            <a:r>
              <a:rPr lang="da-DK" sz="2800" dirty="0" smtClean="0"/>
              <a:t>Resultater af fundne ovalfejl</a:t>
            </a:r>
          </a:p>
          <a:p>
            <a:pPr>
              <a:lnSpc>
                <a:spcPct val="150000"/>
              </a:lnSpc>
            </a:pPr>
            <a:r>
              <a:rPr lang="da-DK" sz="2800" dirty="0" smtClean="0"/>
              <a:t>Resultater af fundne </a:t>
            </a:r>
            <a:r>
              <a:rPr lang="da-DK" sz="2800" dirty="0" err="1" smtClean="0"/>
              <a:t>spieser</a:t>
            </a:r>
            <a:endParaRPr lang="da-DK" sz="2800" dirty="0" smtClean="0"/>
          </a:p>
          <a:p>
            <a:pPr>
              <a:lnSpc>
                <a:spcPct val="150000"/>
              </a:lnSpc>
            </a:pPr>
            <a:r>
              <a:rPr lang="da-DK" sz="2800" dirty="0" smtClean="0"/>
              <a:t>Ovalfejl og </a:t>
            </a:r>
            <a:r>
              <a:rPr lang="da-DK" sz="2800" dirty="0" err="1" smtClean="0"/>
              <a:t>spieser</a:t>
            </a:r>
            <a:endParaRPr lang="da-DK" sz="2800" dirty="0" smtClean="0"/>
          </a:p>
          <a:p>
            <a:pPr>
              <a:lnSpc>
                <a:spcPct val="150000"/>
              </a:lnSpc>
            </a:pPr>
            <a:r>
              <a:rPr lang="da-DK" sz="2800" dirty="0" smtClean="0"/>
              <a:t>Litteraturliste</a:t>
            </a:r>
          </a:p>
          <a:p>
            <a:pPr>
              <a:lnSpc>
                <a:spcPct val="150000"/>
              </a:lnSpc>
            </a:pPr>
            <a:r>
              <a:rPr lang="da-DK" sz="2800" dirty="0" smtClean="0"/>
              <a:t>Spørgsmål?</a:t>
            </a:r>
            <a:endParaRPr lang="da-DK" sz="2800" dirty="0"/>
          </a:p>
        </p:txBody>
      </p:sp>
    </p:spTree>
    <p:extLst>
      <p:ext uri="{BB962C8B-B14F-4D97-AF65-F5344CB8AC3E}">
        <p14:creationId xmlns:p14="http://schemas.microsoft.com/office/powerpoint/2010/main" xmlns="" val="24075881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359154"/>
            <a:ext cx="9144000" cy="4139691"/>
          </a:xfrm>
          <a:prstGeom prst="rect">
            <a:avLst/>
          </a:prstGeom>
        </p:spPr>
      </p:pic>
    </p:spTree>
    <p:extLst>
      <p:ext uri="{BB962C8B-B14F-4D97-AF65-F5344CB8AC3E}">
        <p14:creationId xmlns:p14="http://schemas.microsoft.com/office/powerpoint/2010/main" xmlns="" val="27411214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807657"/>
            <a:ext cx="9144000" cy="5242686"/>
          </a:xfrm>
          <a:prstGeom prst="rect">
            <a:avLst/>
          </a:prstGeom>
        </p:spPr>
      </p:pic>
    </p:spTree>
    <p:extLst>
      <p:ext uri="{BB962C8B-B14F-4D97-AF65-F5344CB8AC3E}">
        <p14:creationId xmlns:p14="http://schemas.microsoft.com/office/powerpoint/2010/main" xmlns="" val="3555284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327121"/>
            <a:ext cx="9144000" cy="4203758"/>
          </a:xfrm>
          <a:prstGeom prst="rect">
            <a:avLst/>
          </a:prstGeom>
        </p:spPr>
      </p:pic>
    </p:spTree>
    <p:extLst>
      <p:ext uri="{BB962C8B-B14F-4D97-AF65-F5344CB8AC3E}">
        <p14:creationId xmlns:p14="http://schemas.microsoft.com/office/powerpoint/2010/main" xmlns="" val="38414643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6285" y="1114714"/>
            <a:ext cx="8971429" cy="4628572"/>
          </a:xfrm>
          <a:prstGeom prst="rect">
            <a:avLst/>
          </a:prstGeom>
        </p:spPr>
      </p:pic>
    </p:spTree>
    <p:extLst>
      <p:ext uri="{BB962C8B-B14F-4D97-AF65-F5344CB8AC3E}">
        <p14:creationId xmlns:p14="http://schemas.microsoft.com/office/powerpoint/2010/main" xmlns="" val="35020115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0095" y="1024238"/>
            <a:ext cx="8923810" cy="4809524"/>
          </a:xfrm>
          <a:prstGeom prst="rect">
            <a:avLst/>
          </a:prstGeom>
        </p:spPr>
      </p:pic>
    </p:spTree>
    <p:extLst>
      <p:ext uri="{BB962C8B-B14F-4D97-AF65-F5344CB8AC3E}">
        <p14:creationId xmlns:p14="http://schemas.microsoft.com/office/powerpoint/2010/main" xmlns="" val="7881530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smtClean="0"/>
              <a:t>OF.16 – S.4 – S.17</a:t>
            </a:r>
            <a:endParaRPr lang="da-DK" dirty="0"/>
          </a:p>
        </p:txBody>
      </p:sp>
      <p:pic>
        <p:nvPicPr>
          <p:cNvPr id="3" name="Billed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74102" y="2204864"/>
            <a:ext cx="1980952" cy="1980952"/>
          </a:xfrm>
          <a:prstGeom prst="rect">
            <a:avLst/>
          </a:prstGeom>
        </p:spPr>
      </p:pic>
      <p:pic>
        <p:nvPicPr>
          <p:cNvPr id="4" name="Billed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419872" y="2022376"/>
            <a:ext cx="5161906" cy="2057142"/>
          </a:xfrm>
          <a:prstGeom prst="rect">
            <a:avLst/>
          </a:prstGeom>
        </p:spPr>
      </p:pic>
      <p:pic>
        <p:nvPicPr>
          <p:cNvPr id="5" name="Billed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755054" y="4509120"/>
            <a:ext cx="3200000" cy="1638096"/>
          </a:xfrm>
          <a:prstGeom prst="rect">
            <a:avLst/>
          </a:prstGeom>
        </p:spPr>
      </p:pic>
    </p:spTree>
    <p:extLst>
      <p:ext uri="{BB962C8B-B14F-4D97-AF65-F5344CB8AC3E}">
        <p14:creationId xmlns:p14="http://schemas.microsoft.com/office/powerpoint/2010/main" xmlns="" val="31834723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2"/>
          <p:cNvSpPr txBox="1">
            <a:spLocks/>
          </p:cNvSpPr>
          <p:nvPr/>
        </p:nvSpPr>
        <p:spPr>
          <a:xfrm>
            <a:off x="457200" y="476672"/>
            <a:ext cx="7467600" cy="599728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a-DK" sz="2800" dirty="0" smtClean="0"/>
              <a:t>OF.16 er en ovalfejl da </a:t>
            </a:r>
            <a:r>
              <a:rPr lang="da-DK" sz="2800" dirty="0" err="1" smtClean="0"/>
              <a:t>mellemlæg</a:t>
            </a:r>
            <a:r>
              <a:rPr lang="da-DK" sz="2800" dirty="0" smtClean="0"/>
              <a:t> er brugt til at rette ovalen op.</a:t>
            </a:r>
          </a:p>
          <a:p>
            <a:r>
              <a:rPr lang="da-DK" sz="2800" dirty="0" smtClean="0"/>
              <a:t>OF. 16 findes i tryk 7, pos. 71 og tryk 8, pos. 51.</a:t>
            </a:r>
          </a:p>
          <a:p>
            <a:endParaRPr lang="da-DK" sz="2800" dirty="0"/>
          </a:p>
          <a:p>
            <a:r>
              <a:rPr lang="da-DK" sz="2800" dirty="0" smtClean="0"/>
              <a:t>Gælder det samme så for </a:t>
            </a:r>
            <a:r>
              <a:rPr lang="da-DK" sz="2800" dirty="0" err="1" smtClean="0"/>
              <a:t>spieser</a:t>
            </a:r>
            <a:r>
              <a:rPr lang="da-DK" sz="2800" dirty="0" smtClean="0"/>
              <a:t>?</a:t>
            </a:r>
          </a:p>
          <a:p>
            <a:pPr marL="0" indent="0">
              <a:buNone/>
            </a:pPr>
            <a:endParaRPr lang="da-DK" sz="2800" dirty="0" smtClean="0"/>
          </a:p>
          <a:p>
            <a:r>
              <a:rPr lang="da-DK" sz="2800" dirty="0" smtClean="0"/>
              <a:t>Er S.4 og S.17 eller for den sags skylds alle </a:t>
            </a:r>
            <a:r>
              <a:rPr lang="da-DK" sz="2800" dirty="0" err="1" smtClean="0"/>
              <a:t>spieser</a:t>
            </a:r>
            <a:r>
              <a:rPr lang="da-DK" sz="2800" dirty="0" smtClean="0"/>
              <a:t> så ikke ovalfejl da der er brugt </a:t>
            </a:r>
            <a:r>
              <a:rPr lang="da-DK" sz="2800" dirty="0" err="1" smtClean="0"/>
              <a:t>mellemlæg</a:t>
            </a:r>
            <a:r>
              <a:rPr lang="da-DK" sz="2800" dirty="0" smtClean="0"/>
              <a:t> til at rette ovalen op? </a:t>
            </a:r>
          </a:p>
          <a:p>
            <a:pPr marL="0" indent="0">
              <a:buNone/>
            </a:pPr>
            <a:endParaRPr lang="da-DK" sz="2800" dirty="0" smtClean="0"/>
          </a:p>
          <a:p>
            <a:r>
              <a:rPr lang="da-DK" sz="2800" dirty="0" smtClean="0"/>
              <a:t>Eller er det rammen der er rettet op?</a:t>
            </a:r>
          </a:p>
          <a:p>
            <a:endParaRPr lang="da-DK" sz="2800" dirty="0" smtClean="0"/>
          </a:p>
          <a:p>
            <a:endParaRPr lang="da-DK" sz="2800" dirty="0" smtClean="0"/>
          </a:p>
        </p:txBody>
      </p:sp>
    </p:spTree>
    <p:extLst>
      <p:ext uri="{BB962C8B-B14F-4D97-AF65-F5344CB8AC3E}">
        <p14:creationId xmlns:p14="http://schemas.microsoft.com/office/powerpoint/2010/main" xmlns="" val="23533130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476672"/>
            <a:ext cx="7467600" cy="5997280"/>
          </a:xfrm>
        </p:spPr>
        <p:txBody>
          <a:bodyPr>
            <a:normAutofit/>
          </a:bodyPr>
          <a:lstStyle/>
          <a:p>
            <a:r>
              <a:rPr lang="da-DK" sz="2800" dirty="0" smtClean="0"/>
              <a:t>Lasse Nielsen </a:t>
            </a:r>
            <a:br>
              <a:rPr lang="da-DK" sz="2800" dirty="0" smtClean="0"/>
            </a:br>
            <a:r>
              <a:rPr lang="da-DK" sz="2800" dirty="0" smtClean="0"/>
              <a:t>Danmarks Tofarvede Frimærker 1870 – 1905</a:t>
            </a:r>
          </a:p>
          <a:p>
            <a:endParaRPr lang="da-DK" sz="2800" dirty="0"/>
          </a:p>
          <a:p>
            <a:r>
              <a:rPr lang="da-DK" sz="2800" dirty="0" smtClean="0"/>
              <a:t>Tak til Lasse Nielsen</a:t>
            </a:r>
          </a:p>
          <a:p>
            <a:r>
              <a:rPr lang="da-DK" sz="2800" dirty="0" smtClean="0"/>
              <a:t>Tak til Max og Tom</a:t>
            </a:r>
          </a:p>
          <a:p>
            <a:pPr marL="0" indent="0">
              <a:buNone/>
            </a:pPr>
            <a:endParaRPr lang="da-DK" sz="2800" dirty="0" smtClean="0"/>
          </a:p>
        </p:txBody>
      </p:sp>
    </p:spTree>
    <p:extLst>
      <p:ext uri="{BB962C8B-B14F-4D97-AF65-F5344CB8AC3E}">
        <p14:creationId xmlns:p14="http://schemas.microsoft.com/office/powerpoint/2010/main" xmlns="" val="12100542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idx="1"/>
          </p:nvPr>
        </p:nvSpPr>
        <p:spPr>
          <a:xfrm>
            <a:off x="722313" y="2564904"/>
            <a:ext cx="7772400" cy="1500187"/>
          </a:xfrm>
        </p:spPr>
        <p:txBody>
          <a:bodyPr anchor="t">
            <a:normAutofit/>
          </a:bodyPr>
          <a:lstStyle/>
          <a:p>
            <a:pPr algn="ctr"/>
            <a:r>
              <a:rPr lang="da-DK" sz="6000" dirty="0" smtClean="0">
                <a:solidFill>
                  <a:schemeClr val="tx1"/>
                </a:solidFill>
              </a:rPr>
              <a:t>Spørgsmål?</a:t>
            </a:r>
            <a:endParaRPr lang="da-DK" sz="6000" dirty="0">
              <a:solidFill>
                <a:schemeClr val="tx1"/>
              </a:solidFill>
            </a:endParaRPr>
          </a:p>
        </p:txBody>
      </p:sp>
    </p:spTree>
    <p:extLst>
      <p:ext uri="{BB962C8B-B14F-4D97-AF65-F5344CB8AC3E}">
        <p14:creationId xmlns:p14="http://schemas.microsoft.com/office/powerpoint/2010/main" xmlns="" val="2788492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idx="1"/>
          </p:nvPr>
        </p:nvSpPr>
        <p:spPr/>
        <p:txBody>
          <a:bodyPr anchor="t">
            <a:normAutofit/>
          </a:bodyPr>
          <a:lstStyle/>
          <a:p>
            <a:pPr algn="ctr"/>
            <a:r>
              <a:rPr lang="da-DK" sz="6000" dirty="0" smtClean="0">
                <a:solidFill>
                  <a:schemeClr val="tx1"/>
                </a:solidFill>
              </a:rPr>
              <a:t>Indledning</a:t>
            </a:r>
            <a:endParaRPr lang="da-DK" sz="6000" dirty="0">
              <a:solidFill>
                <a:schemeClr val="tx1"/>
              </a:solidFill>
            </a:endParaRPr>
          </a:p>
        </p:txBody>
      </p:sp>
    </p:spTree>
    <p:extLst>
      <p:ext uri="{BB962C8B-B14F-4D97-AF65-F5344CB8AC3E}">
        <p14:creationId xmlns:p14="http://schemas.microsoft.com/office/powerpoint/2010/main" xmlns="" val="1264085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404664"/>
            <a:ext cx="8229600" cy="6048672"/>
          </a:xfrm>
        </p:spPr>
        <p:txBody>
          <a:bodyPr>
            <a:normAutofit fontScale="92500" lnSpcReduction="20000"/>
          </a:bodyPr>
          <a:lstStyle/>
          <a:p>
            <a:pPr marL="0" indent="0">
              <a:buNone/>
            </a:pPr>
            <a:r>
              <a:rPr lang="da-DK" dirty="0"/>
              <a:t>100 øre udsendtes i september 1877, i farverne gul/grå.  </a:t>
            </a:r>
            <a:br>
              <a:rPr lang="da-DK" dirty="0"/>
            </a:br>
            <a:endParaRPr lang="da-DK" dirty="0"/>
          </a:p>
          <a:p>
            <a:pPr marL="0" indent="0">
              <a:buNone/>
            </a:pPr>
            <a:r>
              <a:rPr lang="da-DK" dirty="0"/>
              <a:t>Den dækkede ikke nogen speciel takst, men blev anvendt til dannelse af høje takster, eksempelvis på pengeforsendelser, hvor især bankerne havde behov for at sende store pengebeløb, med deraf følgende høje portobeløb.</a:t>
            </a:r>
          </a:p>
          <a:p>
            <a:pPr marL="0" indent="0">
              <a:buNone/>
            </a:pPr>
            <a:endParaRPr lang="da-DK" dirty="0"/>
          </a:p>
          <a:p>
            <a:pPr marL="0" indent="0">
              <a:buNone/>
            </a:pPr>
            <a:r>
              <a:rPr lang="da-DK" dirty="0"/>
              <a:t>I stemplet stand forekommer 100 øren i større striber og blokke og ustemplet i 4-blokke og enkeltmærker.</a:t>
            </a:r>
          </a:p>
          <a:p>
            <a:pPr marL="0" indent="0">
              <a:buNone/>
            </a:pPr>
            <a:endParaRPr lang="da-DK" dirty="0"/>
          </a:p>
          <a:p>
            <a:pPr marL="0" indent="0">
              <a:buNone/>
            </a:pPr>
            <a:r>
              <a:rPr lang="da-DK" dirty="0"/>
              <a:t>Der er fremstillet 11 tryk af 100 øre. Farverne varierer ikke særligt meget.</a:t>
            </a:r>
          </a:p>
          <a:p>
            <a:pPr marL="0" indent="0">
              <a:buNone/>
            </a:pPr>
            <a:endParaRPr lang="da-DK" dirty="0"/>
          </a:p>
        </p:txBody>
      </p:sp>
    </p:spTree>
    <p:extLst>
      <p:ext uri="{BB962C8B-B14F-4D97-AF65-F5344CB8AC3E}">
        <p14:creationId xmlns:p14="http://schemas.microsoft.com/office/powerpoint/2010/main" xmlns="" val="575165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404664"/>
            <a:ext cx="8229600" cy="6048672"/>
          </a:xfrm>
        </p:spPr>
        <p:txBody>
          <a:bodyPr>
            <a:normAutofit/>
          </a:bodyPr>
          <a:lstStyle/>
          <a:p>
            <a:pPr marL="0" indent="0">
              <a:buNone/>
            </a:pPr>
            <a:r>
              <a:rPr lang="da-DK" sz="3000" dirty="0"/>
              <a:t>Der er kun anvendt en ovalserie. Alle tryk blev trykt med kun en ovaltrykform, og ovalserien indeholder således 100 ovalklicheer og et mindre antal reserveklicheer. </a:t>
            </a:r>
            <a:r>
              <a:rPr lang="da-DK" sz="3000" dirty="0" smtClean="0"/>
              <a:t>Ovalsettingen </a:t>
            </a:r>
            <a:r>
              <a:rPr lang="da-DK" sz="3000" dirty="0"/>
              <a:t>ændres mellem hver tryk.</a:t>
            </a:r>
          </a:p>
          <a:p>
            <a:pPr marL="0" indent="0">
              <a:buNone/>
            </a:pPr>
            <a:endParaRPr lang="da-DK" sz="3000" dirty="0"/>
          </a:p>
          <a:p>
            <a:pPr marL="0" indent="0">
              <a:buNone/>
            </a:pPr>
            <a:r>
              <a:rPr lang="da-DK" sz="3000" dirty="0"/>
              <a:t>Der findes ikke særlig mange ovalfejl på 100 øren, og dem der er, har ikke tideligere været beskrevet.</a:t>
            </a:r>
          </a:p>
          <a:p>
            <a:pPr marL="0" indent="0">
              <a:buNone/>
            </a:pPr>
            <a:endParaRPr lang="da-DK" sz="3000" dirty="0"/>
          </a:p>
          <a:p>
            <a:pPr marL="0" indent="0">
              <a:buNone/>
            </a:pPr>
            <a:r>
              <a:rPr lang="da-DK" sz="3000" dirty="0"/>
              <a:t>Kunne det med få ovalfejl nu også være rigtigt?</a:t>
            </a:r>
          </a:p>
          <a:p>
            <a:pPr marL="0" indent="0">
              <a:buNone/>
            </a:pPr>
            <a:r>
              <a:rPr lang="da-DK" sz="3000" dirty="0"/>
              <a:t>Ja, ud fra det materiale der var til rådighed.</a:t>
            </a:r>
          </a:p>
          <a:p>
            <a:pPr marL="0" indent="0">
              <a:buNone/>
            </a:pPr>
            <a:endParaRPr lang="da-DK" sz="3000" dirty="0"/>
          </a:p>
        </p:txBody>
      </p:sp>
    </p:spTree>
    <p:extLst>
      <p:ext uri="{BB962C8B-B14F-4D97-AF65-F5344CB8AC3E}">
        <p14:creationId xmlns:p14="http://schemas.microsoft.com/office/powerpoint/2010/main" xmlns="" val="1168413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404664"/>
            <a:ext cx="8229600" cy="6048672"/>
          </a:xfrm>
        </p:spPr>
        <p:txBody>
          <a:bodyPr>
            <a:normAutofit/>
          </a:bodyPr>
          <a:lstStyle/>
          <a:p>
            <a:pPr marL="0" indent="0">
              <a:buNone/>
            </a:pPr>
            <a:endParaRPr lang="da-DK" sz="3000" dirty="0"/>
          </a:p>
          <a:p>
            <a:pPr marL="0" indent="0">
              <a:buNone/>
            </a:pPr>
            <a:r>
              <a:rPr lang="da-DK" sz="3000" dirty="0" smtClean="0"/>
              <a:t>I bøgerne er der vist 9 ovalfejl.</a:t>
            </a:r>
          </a:p>
          <a:p>
            <a:pPr marL="0" indent="0">
              <a:buNone/>
            </a:pPr>
            <a:endParaRPr lang="da-DK" sz="3000" dirty="0"/>
          </a:p>
          <a:p>
            <a:pPr marL="0" indent="0">
              <a:buNone/>
            </a:pPr>
            <a:r>
              <a:rPr lang="da-DK" sz="3000" dirty="0" smtClean="0"/>
              <a:t>I TOFDATA er der 19 ovalfejl.</a:t>
            </a:r>
          </a:p>
          <a:p>
            <a:pPr marL="0" indent="0">
              <a:buNone/>
            </a:pPr>
            <a:endParaRPr lang="da-DK" sz="3000" dirty="0" smtClean="0"/>
          </a:p>
          <a:p>
            <a:pPr marL="0" indent="0">
              <a:buNone/>
            </a:pPr>
            <a:r>
              <a:rPr lang="da-DK" sz="3000" dirty="0" smtClean="0"/>
              <a:t>HC fandt 2 ovalfejl mere og Lasse og HC fandt en ovalfejl mere.</a:t>
            </a:r>
          </a:p>
          <a:p>
            <a:pPr marL="0" indent="0">
              <a:buNone/>
            </a:pPr>
            <a:endParaRPr lang="da-DK" sz="3000" dirty="0"/>
          </a:p>
          <a:p>
            <a:pPr marL="0" indent="0">
              <a:buNone/>
            </a:pPr>
            <a:r>
              <a:rPr lang="da-DK" sz="3000" dirty="0" smtClean="0"/>
              <a:t>Lasse har før jul udgivet en planche med tegninger af ovalfejl 10 til 22.</a:t>
            </a:r>
          </a:p>
          <a:p>
            <a:pPr marL="0" indent="0">
              <a:buNone/>
            </a:pPr>
            <a:endParaRPr lang="da-DK" sz="3000" dirty="0"/>
          </a:p>
          <a:p>
            <a:pPr marL="0" indent="0">
              <a:buNone/>
            </a:pPr>
            <a:endParaRPr lang="da-DK" sz="3000" dirty="0"/>
          </a:p>
        </p:txBody>
      </p:sp>
    </p:spTree>
    <p:extLst>
      <p:ext uri="{BB962C8B-B14F-4D97-AF65-F5344CB8AC3E}">
        <p14:creationId xmlns:p14="http://schemas.microsoft.com/office/powerpoint/2010/main" xmlns="" val="32605262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404664"/>
            <a:ext cx="8229600" cy="6048672"/>
          </a:xfrm>
        </p:spPr>
        <p:txBody>
          <a:bodyPr>
            <a:normAutofit/>
          </a:bodyPr>
          <a:lstStyle/>
          <a:p>
            <a:pPr marL="0" indent="0">
              <a:buNone/>
            </a:pPr>
            <a:endParaRPr lang="da-DK" sz="3000" dirty="0" smtClean="0"/>
          </a:p>
          <a:p>
            <a:pPr marL="0" indent="0" algn="ctr">
              <a:buNone/>
            </a:pPr>
            <a:r>
              <a:rPr lang="da-DK" sz="3000" dirty="0" smtClean="0"/>
              <a:t>Er der så mere at komme efter?</a:t>
            </a:r>
          </a:p>
          <a:p>
            <a:pPr marL="0" indent="0">
              <a:buNone/>
            </a:pPr>
            <a:endParaRPr lang="da-DK" sz="3000" dirty="0"/>
          </a:p>
          <a:p>
            <a:pPr marL="0" indent="0" algn="ctr">
              <a:buNone/>
            </a:pPr>
            <a:r>
              <a:rPr lang="da-DK" sz="9600" dirty="0" smtClean="0"/>
              <a:t>JA</a:t>
            </a:r>
          </a:p>
          <a:p>
            <a:pPr marL="0" indent="0" algn="ctr">
              <a:buNone/>
            </a:pPr>
            <a:endParaRPr lang="da-DK" sz="3000" dirty="0" smtClean="0"/>
          </a:p>
          <a:p>
            <a:pPr marL="0" indent="0" algn="ctr">
              <a:buNone/>
            </a:pPr>
            <a:endParaRPr lang="da-DK" sz="3000" dirty="0"/>
          </a:p>
          <a:p>
            <a:pPr marL="0" indent="0" algn="ctr">
              <a:buNone/>
            </a:pPr>
            <a:r>
              <a:rPr lang="da-DK" sz="3000" dirty="0" smtClean="0"/>
              <a:t>Det er der</a:t>
            </a:r>
          </a:p>
          <a:p>
            <a:pPr marL="0" indent="0">
              <a:buNone/>
            </a:pPr>
            <a:endParaRPr lang="da-DK" sz="3000" dirty="0"/>
          </a:p>
          <a:p>
            <a:pPr marL="0" indent="0">
              <a:buNone/>
            </a:pPr>
            <a:endParaRPr lang="da-DK" sz="3000" dirty="0"/>
          </a:p>
        </p:txBody>
      </p:sp>
    </p:spTree>
    <p:extLst>
      <p:ext uri="{BB962C8B-B14F-4D97-AF65-F5344CB8AC3E}">
        <p14:creationId xmlns:p14="http://schemas.microsoft.com/office/powerpoint/2010/main" xmlns="" val="7570549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idx="1"/>
          </p:nvPr>
        </p:nvSpPr>
        <p:spPr/>
        <p:txBody>
          <a:bodyPr anchor="t">
            <a:normAutofit/>
          </a:bodyPr>
          <a:lstStyle/>
          <a:p>
            <a:pPr algn="ctr"/>
            <a:r>
              <a:rPr lang="da-DK" sz="6000" dirty="0" smtClean="0">
                <a:solidFill>
                  <a:schemeClr val="tx1"/>
                </a:solidFill>
              </a:rPr>
              <a:t>Fremgangsmåde</a:t>
            </a:r>
            <a:endParaRPr lang="da-DK" sz="6000" dirty="0">
              <a:solidFill>
                <a:schemeClr val="tx1"/>
              </a:solidFill>
            </a:endParaRPr>
          </a:p>
        </p:txBody>
      </p:sp>
    </p:spTree>
    <p:extLst>
      <p:ext uri="{BB962C8B-B14F-4D97-AF65-F5344CB8AC3E}">
        <p14:creationId xmlns:p14="http://schemas.microsoft.com/office/powerpoint/2010/main" xmlns="" val="465792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404664"/>
            <a:ext cx="8229600" cy="6120680"/>
          </a:xfrm>
        </p:spPr>
        <p:txBody>
          <a:bodyPr>
            <a:normAutofit/>
          </a:bodyPr>
          <a:lstStyle/>
          <a:p>
            <a:pPr marL="0" indent="0">
              <a:buNone/>
            </a:pPr>
            <a:r>
              <a:rPr lang="da-DK" sz="2800" dirty="0"/>
              <a:t>Jeg ville lave en oversigt over ovalfejl ved hjælp af billeder og ikke tegninger, da tegninger viser den ”perfekte” ovalfejl.</a:t>
            </a:r>
          </a:p>
          <a:p>
            <a:pPr marL="0" indent="0">
              <a:buNone/>
            </a:pPr>
            <a:endParaRPr lang="da-DK" sz="2800" dirty="0"/>
          </a:p>
          <a:p>
            <a:pPr marL="0" indent="0">
              <a:buNone/>
            </a:pPr>
            <a:r>
              <a:rPr lang="da-DK" sz="2800" dirty="0"/>
              <a:t>Første lavede jeg en oversigt over de enkelte ovalfejl placering ud fra TOFDATA og bagefter indsætte jeg billeder af ovalfejl fra helark, egne og andres mærker i de respektive felter.</a:t>
            </a:r>
          </a:p>
          <a:p>
            <a:pPr marL="0" indent="0">
              <a:buNone/>
            </a:pPr>
            <a:endParaRPr lang="da-DK" sz="2800" dirty="0"/>
          </a:p>
          <a:p>
            <a:pPr marL="0" indent="0">
              <a:buNone/>
            </a:pPr>
            <a:r>
              <a:rPr lang="da-DK" sz="2800" dirty="0"/>
              <a:t>Jeg startede fra pos. 1 til 10, fra pos. 20 til 11, fra pos. 21 til 30, osv. Og det er blevet til mange timers arbejde og flere timer venter endnu.</a:t>
            </a:r>
          </a:p>
          <a:p>
            <a:pPr marL="0" indent="0">
              <a:buNone/>
            </a:pPr>
            <a:endParaRPr lang="da-DK" sz="3000" dirty="0"/>
          </a:p>
        </p:txBody>
      </p:sp>
    </p:spTree>
    <p:extLst>
      <p:ext uri="{BB962C8B-B14F-4D97-AF65-F5344CB8AC3E}">
        <p14:creationId xmlns:p14="http://schemas.microsoft.com/office/powerpoint/2010/main" xmlns="" val="118227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323</TotalTime>
  <Words>502</Words>
  <Application>Microsoft Office PowerPoint</Application>
  <PresentationFormat>Skærmshow (4:3)</PresentationFormat>
  <Paragraphs>72</Paragraphs>
  <Slides>28</Slides>
  <Notes>0</Notes>
  <HiddenSlides>0</HiddenSlides>
  <MMClips>0</MMClips>
  <ScaleCrop>false</ScaleCrop>
  <HeadingPairs>
    <vt:vector size="4" baseType="variant">
      <vt:variant>
        <vt:lpstr>Tema</vt:lpstr>
      </vt:variant>
      <vt:variant>
        <vt:i4>1</vt:i4>
      </vt:variant>
      <vt:variant>
        <vt:lpstr>Diastitler</vt:lpstr>
      </vt:variant>
      <vt:variant>
        <vt:i4>28</vt:i4>
      </vt:variant>
    </vt:vector>
  </HeadingPairs>
  <TitlesOfParts>
    <vt:vector size="29" baseType="lpstr">
      <vt:lpstr>Kontortema</vt:lpstr>
      <vt:lpstr>Ovaler og spieser i 100 øre</vt:lpstr>
      <vt:lpstr>Dias nummer 2</vt:lpstr>
      <vt:lpstr>Dias nummer 3</vt:lpstr>
      <vt:lpstr>Dias nummer 4</vt:lpstr>
      <vt:lpstr>Dias nummer 5</vt:lpstr>
      <vt:lpstr>Dias nummer 6</vt:lpstr>
      <vt:lpstr>Dias nummer 7</vt:lpstr>
      <vt:lpstr>Dias nummer 8</vt:lpstr>
      <vt:lpstr>Dias nummer 9</vt:lpstr>
      <vt:lpstr>Dias nummer 10</vt:lpstr>
      <vt:lpstr>Dias nummer 11</vt:lpstr>
      <vt:lpstr>Dias nummer 12</vt:lpstr>
      <vt:lpstr>Dias nummer 13</vt:lpstr>
      <vt:lpstr>Dias nummer 14</vt:lpstr>
      <vt:lpstr>Dias nummer 15</vt:lpstr>
      <vt:lpstr>Dias nummer 16</vt:lpstr>
      <vt:lpstr>Dias nummer 17</vt:lpstr>
      <vt:lpstr>Dias nummer 18</vt:lpstr>
      <vt:lpstr>Dias nummer 19</vt:lpstr>
      <vt:lpstr>Dias nummer 20</vt:lpstr>
      <vt:lpstr>Dias nummer 21</vt:lpstr>
      <vt:lpstr>Dias nummer 22</vt:lpstr>
      <vt:lpstr>Dias nummer 23</vt:lpstr>
      <vt:lpstr>Dias nummer 24</vt:lpstr>
      <vt:lpstr>OF.16 – S.4 – S.17</vt:lpstr>
      <vt:lpstr>Dias nummer 26</vt:lpstr>
      <vt:lpstr>Dias nummer 27</vt:lpstr>
      <vt:lpstr>Dias nummer 28</vt:lpstr>
    </vt:vector>
  </TitlesOfParts>
  <Company>susoghc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Ovalfejl og spieser i 100 øre</dc:title>
  <dc:creator>Hans Christian Engelbrecht</dc:creator>
  <cp:lastModifiedBy>ER</cp:lastModifiedBy>
  <cp:revision>51</cp:revision>
  <dcterms:created xsi:type="dcterms:W3CDTF">2011-12-18T16:33:38Z</dcterms:created>
  <dcterms:modified xsi:type="dcterms:W3CDTF">2012-01-07T08:30:08Z</dcterms:modified>
</cp:coreProperties>
</file>